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37"/>
  </p:notesMasterIdLst>
  <p:sldIdLst>
    <p:sldId id="308" r:id="rId3"/>
    <p:sldId id="257" r:id="rId4"/>
    <p:sldId id="258" r:id="rId5"/>
    <p:sldId id="259" r:id="rId6"/>
    <p:sldId id="260" r:id="rId7"/>
    <p:sldId id="261" r:id="rId8"/>
    <p:sldId id="262" r:id="rId9"/>
    <p:sldId id="263" r:id="rId10"/>
    <p:sldId id="264" r:id="rId11"/>
    <p:sldId id="265" r:id="rId12"/>
    <p:sldId id="266" r:id="rId13"/>
    <p:sldId id="267" r:id="rId14"/>
    <p:sldId id="270" r:id="rId15"/>
    <p:sldId id="271" r:id="rId16"/>
    <p:sldId id="272" r:id="rId17"/>
    <p:sldId id="273" r:id="rId18"/>
    <p:sldId id="274" r:id="rId19"/>
    <p:sldId id="275" r:id="rId20"/>
    <p:sldId id="276" r:id="rId21"/>
    <p:sldId id="324" r:id="rId22"/>
    <p:sldId id="280" r:id="rId23"/>
    <p:sldId id="281" r:id="rId24"/>
    <p:sldId id="282" r:id="rId25"/>
    <p:sldId id="283" r:id="rId26"/>
    <p:sldId id="325" r:id="rId27"/>
    <p:sldId id="322" r:id="rId28"/>
    <p:sldId id="285" r:id="rId29"/>
    <p:sldId id="286" r:id="rId30"/>
    <p:sldId id="327" r:id="rId31"/>
    <p:sldId id="326" r:id="rId32"/>
    <p:sldId id="287" r:id="rId33"/>
    <p:sldId id="288" r:id="rId34"/>
    <p:sldId id="269" r:id="rId35"/>
    <p:sldId id="268" r:id="rId3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lvl1pPr>
    <a:lvl2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lvl2pPr>
    <a:lvl3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lvl3pPr>
    <a:lvl4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lvl4pPr>
    <a:lvl5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lvl5pPr>
    <a:lvl6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lvl6pPr>
    <a:lvl7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lvl7pPr>
    <a:lvl8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lvl8pPr>
    <a:lvl9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77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Helvetica Neue"/>
          <a:ea typeface="Helvetica Neue"/>
          <a:cs typeface="Helvetica Neue"/>
        </a:font>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Helvetica Neue"/>
          <a:ea typeface="Helvetica Neue"/>
          <a:cs typeface="Helvetica Neue"/>
        </a:font>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Helvetica Neue"/>
          <a:ea typeface="Helvetica Neue"/>
          <a:cs typeface="Helvetica Neue"/>
        </a:font>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Helvetica Neue"/>
          <a:ea typeface="Helvetica Neue"/>
          <a:cs typeface="Helvetica Neue"/>
        </a:font>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Helvetica Neue"/>
          <a:ea typeface="Helvetica Neue"/>
          <a:cs typeface="Helvetica Neue"/>
        </a:font>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autoAdjust="0"/>
    <p:restoredTop sz="95872" autoAdjust="0"/>
  </p:normalViewPr>
  <p:slideViewPr>
    <p:cSldViewPr snapToGrid="0">
      <p:cViewPr>
        <p:scale>
          <a:sx n="134" d="100"/>
          <a:sy n="134" d="100"/>
        </p:scale>
        <p:origin x="-856" y="-18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1143000" y="685800"/>
            <a:ext cx="4572000" cy="3429000"/>
          </a:xfrm>
          <a:prstGeom prst="rect">
            <a:avLst/>
          </a:prstGeom>
        </p:spPr>
        <p:txBody>
          <a:bodyPr/>
          <a:lstStyle/>
          <a:p>
            <a:endParaRPr/>
          </a:p>
        </p:txBody>
      </p:sp>
      <p:sp>
        <p:nvSpPr>
          <p:cNvPr id="159" name="Shape 15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1500">
        <a:latin typeface="+mn-lt"/>
        <a:ea typeface="+mn-ea"/>
        <a:cs typeface="+mn-cs"/>
        <a:sym typeface="NanumSquare Regular"/>
      </a:defRPr>
    </a:lvl1pPr>
    <a:lvl2pPr indent="228600" defTabSz="457200" latinLnBrk="0">
      <a:lnSpc>
        <a:spcPct val="117999"/>
      </a:lnSpc>
      <a:defRPr sz="1500">
        <a:latin typeface="+mn-lt"/>
        <a:ea typeface="+mn-ea"/>
        <a:cs typeface="+mn-cs"/>
        <a:sym typeface="NanumSquare Regular"/>
      </a:defRPr>
    </a:lvl2pPr>
    <a:lvl3pPr indent="457200" defTabSz="457200" latinLnBrk="0">
      <a:lnSpc>
        <a:spcPct val="117999"/>
      </a:lnSpc>
      <a:defRPr sz="1500">
        <a:latin typeface="+mn-lt"/>
        <a:ea typeface="+mn-ea"/>
        <a:cs typeface="+mn-cs"/>
        <a:sym typeface="NanumSquare Regular"/>
      </a:defRPr>
    </a:lvl3pPr>
    <a:lvl4pPr indent="685800" defTabSz="457200" latinLnBrk="0">
      <a:lnSpc>
        <a:spcPct val="117999"/>
      </a:lnSpc>
      <a:defRPr sz="1500">
        <a:latin typeface="+mn-lt"/>
        <a:ea typeface="+mn-ea"/>
        <a:cs typeface="+mn-cs"/>
        <a:sym typeface="NanumSquare Regular"/>
      </a:defRPr>
    </a:lvl4pPr>
    <a:lvl5pPr indent="914400" defTabSz="457200" latinLnBrk="0">
      <a:lnSpc>
        <a:spcPct val="117999"/>
      </a:lnSpc>
      <a:defRPr sz="1500">
        <a:latin typeface="+mn-lt"/>
        <a:ea typeface="+mn-ea"/>
        <a:cs typeface="+mn-cs"/>
        <a:sym typeface="NanumSquare Regular"/>
      </a:defRPr>
    </a:lvl5pPr>
    <a:lvl6pPr indent="1143000" defTabSz="457200" latinLnBrk="0">
      <a:lnSpc>
        <a:spcPct val="117999"/>
      </a:lnSpc>
      <a:defRPr sz="1500">
        <a:latin typeface="+mn-lt"/>
        <a:ea typeface="+mn-ea"/>
        <a:cs typeface="+mn-cs"/>
        <a:sym typeface="NanumSquare Regular"/>
      </a:defRPr>
    </a:lvl6pPr>
    <a:lvl7pPr indent="1371600" defTabSz="457200" latinLnBrk="0">
      <a:lnSpc>
        <a:spcPct val="117999"/>
      </a:lnSpc>
      <a:defRPr sz="1500">
        <a:latin typeface="+mn-lt"/>
        <a:ea typeface="+mn-ea"/>
        <a:cs typeface="+mn-cs"/>
        <a:sym typeface="NanumSquare Regular"/>
      </a:defRPr>
    </a:lvl7pPr>
    <a:lvl8pPr indent="1600200" defTabSz="457200" latinLnBrk="0">
      <a:lnSpc>
        <a:spcPct val="117999"/>
      </a:lnSpc>
      <a:defRPr sz="1500">
        <a:latin typeface="+mn-lt"/>
        <a:ea typeface="+mn-ea"/>
        <a:cs typeface="+mn-cs"/>
        <a:sym typeface="NanumSquare Regular"/>
      </a:defRPr>
    </a:lvl8pPr>
    <a:lvl9pPr indent="1828800" defTabSz="457200" latinLnBrk="0">
      <a:lnSpc>
        <a:spcPct val="117999"/>
      </a:lnSpc>
      <a:defRPr sz="1500">
        <a:latin typeface="+mn-lt"/>
        <a:ea typeface="+mn-ea"/>
        <a:cs typeface="+mn-cs"/>
        <a:sym typeface="NanumSquare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데이터 멀캐앰</a:t>
            </a:r>
            <a:r>
              <a:rPr lang="en-US" altLang="ko-KR"/>
              <a:t>~? </a:t>
            </a:r>
            <a:r>
              <a:rPr lang="ko-KR" altLang="en-US"/>
              <a:t>조의 발표자 김미정입니다</a:t>
            </a:r>
            <a:r>
              <a:rPr lang="en-US" altLang="ko-KR"/>
              <a:t>. </a:t>
            </a:r>
            <a:r>
              <a:rPr lang="ko-KR" altLang="en-US"/>
              <a:t>발표시작하겠습니다</a:t>
            </a:r>
            <a:r>
              <a:rPr lang="en-US" altLang="ko-KR"/>
              <a:t>!</a:t>
            </a:r>
            <a:endParaRPr lang="ko-KR" altLang="en-US"/>
          </a:p>
        </p:txBody>
      </p:sp>
    </p:spTree>
    <p:extLst>
      <p:ext uri="{BB962C8B-B14F-4D97-AF65-F5344CB8AC3E}">
        <p14:creationId xmlns:p14="http://schemas.microsoft.com/office/powerpoint/2010/main" val="3273861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rPr lang="ko-KR" altLang="en-US" dirty="0"/>
              <a:t>지금 데이터에서는 각 지역별 </a:t>
            </a:r>
            <a:r>
              <a:rPr lang="en-US" altLang="ko-KR" dirty="0"/>
              <a:t>10</a:t>
            </a:r>
            <a:r>
              <a:rPr lang="ko-KR" altLang="en-US" dirty="0"/>
              <a:t>만 명당 노인 </a:t>
            </a:r>
            <a:r>
              <a:rPr lang="en-US" altLang="ko-KR" dirty="0"/>
              <a:t>(</a:t>
            </a:r>
            <a:r>
              <a:rPr lang="ko-KR" altLang="en-US" dirty="0"/>
              <a:t>교통사고</a:t>
            </a:r>
            <a:r>
              <a:rPr lang="en-US" altLang="ko-KR" dirty="0"/>
              <a:t>)</a:t>
            </a:r>
            <a:r>
              <a:rPr lang="ko-KR" altLang="en-US" dirty="0"/>
              <a:t>사망자수를 알아보고자 했습니다</a:t>
            </a:r>
            <a:r>
              <a:rPr lang="en-US" altLang="ko-KR"/>
              <a:t>. </a:t>
            </a:r>
          </a:p>
          <a:p>
            <a:endParaRPr lang="en-US" altLang="ko-KR" dirty="0"/>
          </a:p>
          <a:p>
            <a:r>
              <a:rPr lang="ko-KR" altLang="en-US" dirty="0"/>
              <a:t>각 </a:t>
            </a:r>
            <a:r>
              <a:rPr lang="ko-KR" altLang="en-US"/>
              <a:t>연령별로 따로 구분되어있던 </a:t>
            </a:r>
            <a:r>
              <a:rPr lang="ko-KR" altLang="en-US" dirty="0"/>
              <a:t>행을 </a:t>
            </a:r>
            <a:r>
              <a:rPr lang="en-US" altLang="ko-KR" dirty="0"/>
              <a:t>for</a:t>
            </a:r>
            <a:r>
              <a:rPr lang="ko-KR" altLang="en-US" dirty="0"/>
              <a:t>문을 활용하여</a:t>
            </a:r>
          </a:p>
          <a:p>
            <a:endParaRPr lang="ko-KR" altLang="en-US" dirty="0"/>
          </a:p>
          <a:p>
            <a:r>
              <a:rPr lang="ko-KR" altLang="en-US" dirty="0"/>
              <a:t>지역별로</a:t>
            </a:r>
          </a:p>
          <a:p>
            <a:r>
              <a:rPr lang="en-US" altLang="ko-KR"/>
              <a:t>65</a:t>
            </a:r>
            <a:r>
              <a:rPr lang="ko-KR" altLang="en-US"/>
              <a:t>세부터 </a:t>
            </a:r>
            <a:r>
              <a:rPr lang="en-US" altLang="ko-KR"/>
              <a:t>100</a:t>
            </a:r>
            <a:r>
              <a:rPr lang="ko-KR" altLang="en-US" dirty="0"/>
              <a:t>세 </a:t>
            </a:r>
            <a:r>
              <a:rPr lang="ko-KR" altLang="en-US"/>
              <a:t>인구와 </a:t>
            </a:r>
            <a:r>
              <a:rPr lang="en-US" altLang="ko-KR"/>
              <a:t>0</a:t>
            </a:r>
            <a:r>
              <a:rPr lang="ko-KR" altLang="en-US"/>
              <a:t>세부터 </a:t>
            </a:r>
            <a:r>
              <a:rPr lang="en-US" altLang="ko-KR"/>
              <a:t>100</a:t>
            </a:r>
            <a:r>
              <a:rPr lang="ko-KR" altLang="en-US"/>
              <a:t>세 인구를 </a:t>
            </a:r>
            <a:r>
              <a:rPr lang="en-US" altLang="ko-KR"/>
              <a:t>/ </a:t>
            </a:r>
            <a:r>
              <a:rPr lang="ko-KR" altLang="en-US"/>
              <a:t>각각 따로 </a:t>
            </a:r>
            <a:r>
              <a:rPr lang="ko-KR" altLang="en-US" dirty="0"/>
              <a:t>더하여 새로운 </a:t>
            </a:r>
            <a:r>
              <a:rPr lang="ko-KR" altLang="en-US"/>
              <a:t>열로 만들었습니다</a:t>
            </a:r>
            <a:r>
              <a:rPr lang="en-US" altLang="ko-KR" dirty="0"/>
              <a:t>.</a:t>
            </a:r>
          </a:p>
          <a:p>
            <a:endParaRPr lang="en-US" altLang="ko-KR" dirty="0"/>
          </a:p>
          <a:p>
            <a:r>
              <a:rPr lang="ko-KR" altLang="en-US" dirty="0"/>
              <a:t>그리고 바로 전 슬라이드에서</a:t>
            </a:r>
            <a:r>
              <a:rPr lang="ko-KR" altLang="en-US"/>
              <a:t>	 보여 </a:t>
            </a:r>
            <a:r>
              <a:rPr lang="ko-KR" altLang="en-US" dirty="0"/>
              <a:t>드렸던 합계를 </a:t>
            </a:r>
            <a:r>
              <a:rPr lang="en-US" altLang="ko-KR" dirty="0"/>
              <a:t>[</a:t>
            </a:r>
            <a:r>
              <a:rPr lang="ko-KR" altLang="en-US" dirty="0"/>
              <a:t>사망자수</a:t>
            </a:r>
            <a:r>
              <a:rPr lang="en-US" altLang="ko-KR"/>
              <a:t>] </a:t>
            </a:r>
            <a:r>
              <a:rPr lang="ko-KR" altLang="en-US"/>
              <a:t>열로 </a:t>
            </a:r>
            <a:r>
              <a:rPr lang="ko-KR" altLang="en-US" dirty="0" err="1"/>
              <a:t>생성하였구요</a:t>
            </a:r>
            <a:r>
              <a:rPr lang="en-US" altLang="ko-KR" dirty="0"/>
              <a:t>,</a:t>
            </a:r>
          </a:p>
          <a:p>
            <a:endParaRPr lang="en-US" altLang="ko-KR" dirty="0"/>
          </a:p>
          <a:p>
            <a:r>
              <a:rPr lang="ko-KR" altLang="en-US" dirty="0"/>
              <a:t>그 뒤에</a:t>
            </a:r>
            <a:r>
              <a:rPr lang="en-US" altLang="ko-KR" dirty="0"/>
              <a:t>, </a:t>
            </a:r>
            <a:r>
              <a:rPr lang="ko-KR" altLang="en-US"/>
              <a:t>노인인구비율을 구한 다음</a:t>
            </a:r>
            <a:r>
              <a:rPr lang="en-US" altLang="ko-KR"/>
              <a:t>,</a:t>
            </a:r>
            <a:r>
              <a:rPr lang="ko-KR" altLang="en-US"/>
              <a:t> </a:t>
            </a:r>
            <a:r>
              <a:rPr lang="en-US" altLang="ko-KR" dirty="0"/>
              <a:t>10</a:t>
            </a:r>
            <a:r>
              <a:rPr lang="ko-KR" altLang="en-US" dirty="0"/>
              <a:t>만명당 노인 </a:t>
            </a:r>
            <a:r>
              <a:rPr lang="ko-KR" altLang="en-US"/>
              <a:t>사망자수를 직접 계산하여 </a:t>
            </a:r>
            <a:r>
              <a:rPr lang="ko-KR" altLang="en-US" dirty="0"/>
              <a:t>각각 </a:t>
            </a:r>
            <a:r>
              <a:rPr lang="ko-KR" altLang="en-US"/>
              <a:t>열에 추가했습니다</a:t>
            </a:r>
            <a:r>
              <a:rPr lang="en-US" altLang="ko-KR" dirty="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r>
              <a:rPr lang="ko-KR" altLang="en-US" dirty="0"/>
              <a:t>요일 별 노인 교통사고 사망자 데이터에서는 인덱스 명을 ‘</a:t>
            </a:r>
            <a:r>
              <a:rPr lang="ko-KR" altLang="en-US" dirty="0" err="1"/>
              <a:t>시도’로</a:t>
            </a:r>
            <a:r>
              <a:rPr lang="ko-KR" altLang="en-US" dirty="0"/>
              <a:t> 바꿔주고</a:t>
            </a:r>
            <a:r>
              <a:rPr lang="en-US" altLang="ko-KR" dirty="0"/>
              <a:t>, 10</a:t>
            </a:r>
            <a:r>
              <a:rPr lang="ko-KR" altLang="en-US" dirty="0"/>
              <a:t>만명 당 사망자 수가 가장 높은 제주</a:t>
            </a:r>
            <a:r>
              <a:rPr lang="en-US" altLang="ko-KR"/>
              <a:t>, </a:t>
            </a:r>
            <a:r>
              <a:rPr lang="ko-KR" altLang="en-US"/>
              <a:t>전남</a:t>
            </a:r>
            <a:r>
              <a:rPr lang="en-US" altLang="ko-KR"/>
              <a:t>, </a:t>
            </a:r>
            <a:r>
              <a:rPr lang="ko-KR" altLang="en-US"/>
              <a:t>충남의 </a:t>
            </a:r>
            <a:r>
              <a:rPr lang="ko-KR" altLang="en-US" dirty="0"/>
              <a:t>데이터만 수집했습니다</a:t>
            </a:r>
            <a:r>
              <a:rPr lang="en-US" altLang="ko-KR" dirty="0"/>
              <a:t>.</a:t>
            </a:r>
          </a:p>
          <a:p>
            <a:endParaRPr lang="en-US" altLang="ko-KR" dirty="0"/>
          </a:p>
          <a:p>
            <a:r>
              <a:rPr lang="ko-KR" altLang="en-US" dirty="0"/>
              <a:t>월별</a:t>
            </a:r>
            <a:r>
              <a:rPr lang="en-US" altLang="ko-KR" dirty="0"/>
              <a:t>,</a:t>
            </a:r>
            <a:r>
              <a:rPr lang="ko-KR" altLang="en-US" dirty="0"/>
              <a:t>시간별 데이터도 이와 동일하게 진행하였습니다</a:t>
            </a:r>
            <a:r>
              <a:rPr lang="en-US" altLang="ko-KR" dirty="0"/>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p>
            <a:endParaRPr lang="en-US" altLang="ko-KR" dirty="0"/>
          </a:p>
          <a:p>
            <a:r>
              <a:rPr lang="ko-KR" altLang="en-US" dirty="0"/>
              <a:t>충남의 응급실 현황을 알아보기 위해 </a:t>
            </a:r>
            <a:r>
              <a:rPr lang="ko-KR" altLang="en-US" dirty="0" err="1"/>
              <a:t>크롤링으로</a:t>
            </a:r>
            <a:r>
              <a:rPr lang="ko-KR" altLang="en-US" dirty="0"/>
              <a:t> 데이터를 들여왔습니다</a:t>
            </a:r>
            <a:r>
              <a:rPr lang="en-US" altLang="ko-KR" dirty="0"/>
              <a:t>.</a:t>
            </a:r>
          </a:p>
          <a:p>
            <a:r>
              <a:rPr lang="ko-KR" altLang="en-US" dirty="0"/>
              <a:t>그런 다음 병원 정보가 들어있는 태그를 찾아서 데이터 </a:t>
            </a:r>
            <a:r>
              <a:rPr lang="ko-KR" altLang="en-US"/>
              <a:t>프레임을 만들고</a:t>
            </a:r>
            <a:r>
              <a:rPr lang="en-US" altLang="ko-KR"/>
              <a:t>,</a:t>
            </a:r>
            <a:r>
              <a:rPr lang="ko-KR" altLang="en-US"/>
              <a:t> </a:t>
            </a:r>
            <a:r>
              <a:rPr lang="en-US" altLang="ko-KR" dirty="0"/>
              <a:t>geocode</a:t>
            </a:r>
            <a:r>
              <a:rPr lang="ko-KR" altLang="en-US" dirty="0"/>
              <a:t>를 통해 주소와 위경도를 추가했습니다</a:t>
            </a:r>
            <a:r>
              <a:rPr lang="en-US" altLang="ko-KR" dirty="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endParaRPr lang="en-US" altLang="ko-KR" dirty="0"/>
          </a:p>
          <a:p>
            <a:r>
              <a:rPr lang="ko-KR" altLang="en-US" dirty="0"/>
              <a:t>전남과 제주의 응급실 현황은 </a:t>
            </a:r>
            <a:r>
              <a:rPr lang="en-US" altLang="ko-KR" dirty="0"/>
              <a:t>API</a:t>
            </a:r>
            <a:r>
              <a:rPr lang="ko-KR" altLang="en-US" dirty="0"/>
              <a:t>를 </a:t>
            </a:r>
            <a:r>
              <a:rPr lang="ko-KR" altLang="en-US"/>
              <a:t>통해 병원이름을 </a:t>
            </a:r>
            <a:r>
              <a:rPr lang="ko-KR" altLang="en-US" dirty="0"/>
              <a:t>수집했으며</a:t>
            </a:r>
            <a:r>
              <a:rPr lang="en-US" altLang="ko-KR" dirty="0"/>
              <a:t>, geocode</a:t>
            </a:r>
            <a:r>
              <a:rPr lang="ko-KR" altLang="en-US" dirty="0"/>
              <a:t>를 통해 주소와 위경도를 들여왔습니다</a:t>
            </a:r>
            <a:r>
              <a:rPr lang="en-US" altLang="ko-KR" dirty="0"/>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endParaRPr lang="en-US" altLang="ko-KR" dirty="0"/>
          </a:p>
          <a:p>
            <a:r>
              <a:rPr lang="ko-KR" altLang="en-US" dirty="0"/>
              <a:t>그런데 저희에게 필요한 사고다발 지역과 응급실 간의 데이터를 수집할 </a:t>
            </a:r>
            <a:r>
              <a:rPr lang="ko-KR" altLang="en-US"/>
              <a:t>수 없었습니다</a:t>
            </a:r>
            <a:r>
              <a:rPr lang="en-US" altLang="ko-KR"/>
              <a:t>(</a:t>
            </a:r>
            <a:r>
              <a:rPr lang="ko-KR" altLang="en-US"/>
              <a:t>시무룩</a:t>
            </a:r>
            <a:r>
              <a:rPr lang="en-US" altLang="ko-KR"/>
              <a:t>). </a:t>
            </a:r>
            <a:r>
              <a:rPr lang="ko-KR" altLang="en-US"/>
              <a:t>그래서 </a:t>
            </a:r>
            <a:r>
              <a:rPr lang="ko-KR" altLang="en-US" dirty="0"/>
              <a:t>네이버 지도를 통해 </a:t>
            </a:r>
            <a:r>
              <a:rPr lang="ko-KR" altLang="en-US"/>
              <a:t>거리를 계산하고 </a:t>
            </a:r>
            <a:r>
              <a:rPr lang="ko-KR" altLang="en-US" dirty="0"/>
              <a:t>데이터를 만들었습니다</a:t>
            </a:r>
            <a:r>
              <a:rPr lang="en-US" altLang="ko-KR" dirty="0"/>
              <a:t>. </a:t>
            </a:r>
            <a:r>
              <a:rPr lang="ko-KR" altLang="en-US" dirty="0"/>
              <a:t>그 후 충남과 전남의 데이터를 결합하여 분석을 진행했습니다</a:t>
            </a:r>
            <a:r>
              <a:rPr lang="en-US" altLang="ko-KR" dirty="0"/>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이제 시각화입니다</a:t>
            </a:r>
            <a:r>
              <a:rPr lang="en-US" altLang="ko-KR"/>
              <a:t>.</a:t>
            </a:r>
            <a:endParaRPr lang="ko-KR" altLang="en-US"/>
          </a:p>
        </p:txBody>
      </p:sp>
    </p:spTree>
    <p:extLst>
      <p:ext uri="{BB962C8B-B14F-4D97-AF65-F5344CB8AC3E}">
        <p14:creationId xmlns:p14="http://schemas.microsoft.com/office/powerpoint/2010/main" val="1885972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noRot="1" noChangeAspect="1"/>
          </p:cNvSpPr>
          <p:nvPr>
            <p:ph type="sldImg"/>
          </p:nvPr>
        </p:nvSpPr>
        <p:spPr>
          <a:prstGeom prst="rect">
            <a:avLst/>
          </a:prstGeom>
        </p:spPr>
        <p:txBody>
          <a:bodyPr/>
          <a:lstStyle/>
          <a:p>
            <a:endParaRPr/>
          </a:p>
        </p:txBody>
      </p:sp>
      <p:sp>
        <p:nvSpPr>
          <p:cNvPr id="433" name="Shape 433"/>
          <p:cNvSpPr>
            <a:spLocks noGrp="1"/>
          </p:cNvSpPr>
          <p:nvPr>
            <p:ph type="body" sz="quarter" idx="1"/>
          </p:nvPr>
        </p:nvSpPr>
        <p:spPr>
          <a:prstGeom prst="rect">
            <a:avLst/>
          </a:prstGeom>
        </p:spPr>
        <p:txBody>
          <a:bodyPr/>
          <a:lstStyle/>
          <a:p>
            <a:r>
              <a:rPr lang="ko-KR" altLang="en-US"/>
              <a:t>위 그래프에서 </a:t>
            </a:r>
          </a:p>
          <a:p>
            <a:r>
              <a:rPr lang="ko-KR" altLang="en-US"/>
              <a:t>사상자수 대비 사망자를 비교했을 때 </a:t>
            </a:r>
            <a:r>
              <a:rPr lang="en-US" altLang="ko-KR"/>
              <a:t>65</a:t>
            </a:r>
            <a:r>
              <a:rPr lang="ko-KR" altLang="en-US"/>
              <a:t>세 이상의 비율이 가장 높았습니다</a:t>
            </a:r>
            <a:r>
              <a:rPr lang="en-US" altLang="ko-KR"/>
              <a:t>.</a:t>
            </a:r>
          </a:p>
          <a:p>
            <a:endParaRPr lang="en-US" altLang="ko-KR"/>
          </a:p>
          <a:p>
            <a:r>
              <a:rPr lang="ko-KR" altLang="en-US"/>
              <a:t>연령층별로 비교하면</a:t>
            </a:r>
            <a:r>
              <a:rPr lang="en-US" altLang="ko-KR"/>
              <a:t>, </a:t>
            </a:r>
            <a:r>
              <a:rPr lang="ko-KR" altLang="en-US"/>
              <a:t>청장년층 보다 약 </a:t>
            </a:r>
            <a:r>
              <a:rPr lang="en-US" altLang="ko-KR"/>
              <a:t>5</a:t>
            </a:r>
            <a:r>
              <a:rPr lang="ko-KR" altLang="en-US"/>
              <a:t>배</a:t>
            </a:r>
            <a:r>
              <a:rPr lang="en-US" altLang="ko-KR"/>
              <a:t>, </a:t>
            </a:r>
            <a:r>
              <a:rPr lang="ko-KR" altLang="en-US"/>
              <a:t>유아청소년층 보다 약 </a:t>
            </a:r>
            <a:r>
              <a:rPr lang="en-US" altLang="ko-KR"/>
              <a:t>8</a:t>
            </a:r>
            <a:r>
              <a:rPr lang="ko-KR" altLang="en-US"/>
              <a:t>배로 나타나 노인층의 교통사고 사망자 비율이 월등히 높은 것을 확인할 수 있습니다</a:t>
            </a:r>
            <a:r>
              <a:rPr lang="en-US" altLang="ko-KR"/>
              <a:t>.</a:t>
            </a:r>
          </a:p>
          <a:p>
            <a:endParaRPr lang="en-US" altLang="ko-KR"/>
          </a:p>
          <a:p>
            <a:endParaRPr lang="en-US" altLang="ko-KR"/>
          </a:p>
          <a:p>
            <a:endParaRPr lang="en-US" altLang="ko-KR"/>
          </a:p>
          <a:p>
            <a:r>
              <a:rPr lang="en-US" altLang="ko-KR"/>
              <a:t>--------------------------------------------------------------------------------------------------------------------------------------------------------------------</a:t>
            </a:r>
          </a:p>
          <a:p>
            <a:r>
              <a:rPr lang="en-US" altLang="ko-KR"/>
              <a:t>&lt;</a:t>
            </a:r>
            <a:r>
              <a:rPr lang="ko-KR" altLang="en-US"/>
              <a:t>관련 </a:t>
            </a:r>
            <a:r>
              <a:rPr lang="en-US" altLang="ko-KR"/>
              <a:t>QnA&gt;</a:t>
            </a:r>
          </a:p>
          <a:p>
            <a:r>
              <a:rPr lang="en-US" altLang="ko-KR"/>
              <a:t>Q :</a:t>
            </a:r>
            <a:r>
              <a:rPr lang="ko-KR" altLang="en-US"/>
              <a:t>연령층 나눈 기준</a:t>
            </a:r>
            <a:r>
              <a:rPr lang="en-US" altLang="ko-KR"/>
              <a:t>?</a:t>
            </a:r>
          </a:p>
          <a:p>
            <a:r>
              <a:rPr lang="ko-KR" altLang="en-US"/>
              <a:t>연령층을 나눈 기준은 </a:t>
            </a:r>
            <a:r>
              <a:rPr lang="en-US" altLang="ko-KR"/>
              <a:t>0</a:t>
            </a:r>
            <a:r>
              <a:rPr lang="ko-KR" altLang="en-US"/>
              <a:t>세부터 </a:t>
            </a:r>
            <a:r>
              <a:rPr lang="en-US" altLang="ko-KR"/>
              <a:t>20</a:t>
            </a:r>
            <a:r>
              <a:rPr lang="ko-KR" altLang="en-US"/>
              <a:t>세를 유아</a:t>
            </a:r>
            <a:r>
              <a:rPr lang="en-US" altLang="ko-KR"/>
              <a:t>/</a:t>
            </a:r>
            <a:r>
              <a:rPr lang="ko-KR" altLang="en-US"/>
              <a:t>청소년층</a:t>
            </a:r>
            <a:r>
              <a:rPr lang="en-US" altLang="ko-KR"/>
              <a:t>, </a:t>
            </a:r>
          </a:p>
          <a:p>
            <a:r>
              <a:rPr lang="en-US" altLang="ko-KR"/>
              <a:t>21</a:t>
            </a:r>
            <a:r>
              <a:rPr lang="ko-KR" altLang="en-US"/>
              <a:t>세부터 </a:t>
            </a:r>
            <a:r>
              <a:rPr lang="en-US" altLang="ko-KR"/>
              <a:t>64</a:t>
            </a:r>
            <a:r>
              <a:rPr lang="ko-KR" altLang="en-US"/>
              <a:t>세를 청장년층으로 나누었습니다</a:t>
            </a:r>
            <a:r>
              <a:rPr lang="en-US" altLang="ko-KR"/>
              <a:t>. </a:t>
            </a:r>
          </a:p>
          <a:p>
            <a:endParaRPr lang="en-US" altLang="ko-KR"/>
          </a:p>
          <a:p>
            <a:endParaRPr lang="en-US" altLang="ko-KR"/>
          </a:p>
          <a:p>
            <a:r>
              <a:rPr lang="en-US" altLang="ko-KR"/>
              <a:t>Q : </a:t>
            </a:r>
            <a:r>
              <a:rPr lang="ko-KR" altLang="en-US"/>
              <a:t>왜 노인 ‘사망자’수에만 초점을 맞추어서 진행했는지</a:t>
            </a:r>
            <a:r>
              <a:rPr lang="en-US" altLang="ko-KR"/>
              <a:t>? </a:t>
            </a:r>
          </a:p>
          <a:p>
            <a:r>
              <a:rPr lang="en-US" altLang="ko-KR"/>
              <a:t>A : </a:t>
            </a:r>
            <a:r>
              <a:rPr lang="ko-KR" altLang="en-US"/>
              <a:t>연령층별 교통사고 사상자를 비교했을 때 부상자는 오히려 </a:t>
            </a:r>
            <a:r>
              <a:rPr lang="en-US" altLang="ko-KR"/>
              <a:t>20</a:t>
            </a:r>
            <a:r>
              <a:rPr lang="ko-KR" altLang="en-US"/>
              <a:t>대에서 </a:t>
            </a:r>
            <a:r>
              <a:rPr lang="en-US" altLang="ko-KR"/>
              <a:t>60</a:t>
            </a:r>
            <a:r>
              <a:rPr lang="ko-KR" altLang="en-US"/>
              <a:t>대까지 높은 비율로 나타났습니다</a:t>
            </a:r>
            <a:r>
              <a:rPr lang="en-US" altLang="ko-KR"/>
              <a:t>. </a:t>
            </a:r>
            <a:r>
              <a:rPr lang="ko-KR" altLang="en-US"/>
              <a:t>그들은 경제활동 연령대이고 그러하여 비교적 노인보다 이동 량이 많아서 더 많은 부상자들이 있을 수 있다고 짐작했습니다</a:t>
            </a:r>
            <a:r>
              <a:rPr lang="en-US" altLang="ko-KR"/>
              <a:t>. </a:t>
            </a:r>
            <a:r>
              <a:rPr lang="ko-KR" altLang="en-US"/>
              <a:t>하지만 노인인구 교통사고 사상자 현황을 보시면</a:t>
            </a:r>
            <a:r>
              <a:rPr lang="en-US" altLang="ko-KR"/>
              <a:t>, </a:t>
            </a:r>
            <a:r>
              <a:rPr lang="ko-KR" altLang="en-US"/>
              <a:t>다른 연령층과 비교 했을 때 현저히 높은 사망자가 나타난 것을 알 수 있었습니다</a:t>
            </a:r>
            <a:r>
              <a:rPr lang="en-US" altLang="ko-KR"/>
              <a:t>. </a:t>
            </a:r>
            <a:r>
              <a:rPr lang="ko-KR" altLang="en-US"/>
              <a:t>이 점을 해석해보면 노인은 교통사고를 당하면 다른 연령대보다 훨씬 더 치명적으로 작용하여 사망으로 이어지는 경우가 더 높다고 생각했습니다</a:t>
            </a:r>
            <a:r>
              <a:rPr lang="en-US" altLang="ko-KR"/>
              <a:t>. </a:t>
            </a:r>
            <a:r>
              <a:rPr lang="ko-KR" altLang="en-US"/>
              <a:t>그러하여 저희는 노인 교통사고 ‘사망자‘를 중점으로 두고 분석을 진행하였습니다</a:t>
            </a:r>
            <a:r>
              <a:rPr lang="en-US" altLang="ko-KR"/>
              <a:t>.</a:t>
            </a:r>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noRot="1" noChangeAspect="1"/>
          </p:cNvSpPr>
          <p:nvPr>
            <p:ph type="sldImg"/>
          </p:nvPr>
        </p:nvSpPr>
        <p:spPr>
          <a:prstGeom prst="rect">
            <a:avLst/>
          </a:prstGeom>
        </p:spPr>
        <p:txBody>
          <a:bodyPr/>
          <a:lstStyle/>
          <a:p>
            <a:endParaRPr/>
          </a:p>
        </p:txBody>
      </p:sp>
      <p:sp>
        <p:nvSpPr>
          <p:cNvPr id="447" name="Shape 447"/>
          <p:cNvSpPr>
            <a:spLocks noGrp="1"/>
          </p:cNvSpPr>
          <p:nvPr>
            <p:ph type="body" sz="quarter" idx="1"/>
          </p:nvPr>
        </p:nvSpPr>
        <p:spPr>
          <a:prstGeom prst="rect">
            <a:avLst/>
          </a:prstGeom>
        </p:spPr>
        <p:txBody>
          <a:bodyPr/>
          <a:lstStyle/>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노인인구가 많으면 그에 비례해 </a:t>
            </a:r>
            <a:r>
              <a:rPr lang="ko-KR" altLang="en-US" dirty="0" err="1"/>
              <a:t>노인교통사고사망자</a:t>
            </a:r>
            <a:r>
              <a:rPr lang="ko-KR" altLang="en-US" dirty="0"/>
              <a:t> 수도 </a:t>
            </a:r>
            <a:r>
              <a:rPr lang="ko-KR" altLang="en-US" dirty="0" err="1"/>
              <a:t>많은지</a:t>
            </a:r>
            <a:r>
              <a:rPr lang="en-US" altLang="ko-KR" dirty="0"/>
              <a:t>, </a:t>
            </a:r>
            <a:r>
              <a:rPr lang="ko-KR" altLang="en-US" dirty="0"/>
              <a:t>함께 비교한 그래프를 보시겠습니다</a:t>
            </a:r>
            <a:r>
              <a:rPr lang="en-US" altLang="ko-KR" dirty="0"/>
              <a:t>.</a:t>
            </a:r>
          </a:p>
          <a:p>
            <a:pPr marL="0" marR="0" lvl="0" indent="0" defTabSz="457200" eaLnBrk="1" fontAlgn="auto" latinLnBrk="0" hangingPunct="1">
              <a:lnSpc>
                <a:spcPct val="117999"/>
              </a:lnSpc>
              <a:spcBef>
                <a:spcPts val="0"/>
              </a:spcBef>
              <a:spcAft>
                <a:spcPts val="0"/>
              </a:spcAft>
              <a:buClrTx/>
              <a:buSzTx/>
              <a:buFontTx/>
              <a:buNone/>
              <a:tabLst/>
              <a:defRPr/>
            </a:pPr>
            <a:endParaRPr lang="en-US" altLang="ko-KR" dirty="0"/>
          </a:p>
          <a:p>
            <a:r>
              <a:rPr lang="ko-KR" altLang="en-US" dirty="0"/>
              <a:t>노인인구비율은 전남이 </a:t>
            </a:r>
            <a:r>
              <a:rPr lang="en-US" altLang="ko-KR" dirty="0"/>
              <a:t>22.6%</a:t>
            </a:r>
            <a:r>
              <a:rPr lang="ko-KR" altLang="en-US" dirty="0"/>
              <a:t>로 가장 높고</a:t>
            </a:r>
            <a:r>
              <a:rPr lang="en-US" altLang="ko-KR" dirty="0"/>
              <a:t>, 10</a:t>
            </a:r>
            <a:r>
              <a:rPr lang="ko-KR" altLang="en-US" dirty="0"/>
              <a:t>만명당 노인사망자수 비율이 가장 높은 세 지역은 ‘제주‘</a:t>
            </a:r>
            <a:r>
              <a:rPr lang="en-US" altLang="ko-KR" dirty="0"/>
              <a:t>,</a:t>
            </a:r>
            <a:r>
              <a:rPr lang="ko-KR" altLang="en-US" dirty="0"/>
              <a:t> ’충남’</a:t>
            </a:r>
            <a:r>
              <a:rPr lang="en-US" altLang="ko-KR" dirty="0"/>
              <a:t>,</a:t>
            </a:r>
            <a:r>
              <a:rPr lang="ko-KR" altLang="en-US" dirty="0"/>
              <a:t> ’</a:t>
            </a:r>
            <a:r>
              <a:rPr lang="ko-KR" altLang="en-US" dirty="0" err="1"/>
              <a:t>전남‘순으로</a:t>
            </a:r>
            <a:r>
              <a:rPr lang="ko-KR" altLang="en-US" dirty="0"/>
              <a:t> 나타났습니다</a:t>
            </a:r>
            <a:r>
              <a:rPr lang="en-US" altLang="ko-KR" dirty="0"/>
              <a:t>.</a:t>
            </a:r>
            <a:r>
              <a:rPr lang="ko-KR" altLang="en-US" dirty="0"/>
              <a:t> </a:t>
            </a:r>
            <a:endParaRPr lang="en-US" altLang="ko-KR" dirty="0"/>
          </a:p>
          <a:p>
            <a:r>
              <a:rPr lang="ko-KR" altLang="en-US" dirty="0"/>
              <a:t>특히 제주는 유일하게 </a:t>
            </a:r>
            <a:r>
              <a:rPr lang="en-US" altLang="ko-KR" dirty="0"/>
              <a:t>10</a:t>
            </a:r>
            <a:r>
              <a:rPr lang="ko-KR" altLang="en-US" dirty="0"/>
              <a:t>만명당 노인교통사망자수가 더 높은 수치로 나타났음을 알 수 있었습니다</a:t>
            </a:r>
            <a:r>
              <a:rPr lang="en-US" altLang="ko-KR" dirty="0"/>
              <a:t>.</a:t>
            </a:r>
          </a:p>
          <a:p>
            <a:endParaRPr lang="en-US" altLang="ko-KR" dirty="0"/>
          </a:p>
          <a:p>
            <a:r>
              <a:rPr lang="ko-KR" altLang="en-US" dirty="0"/>
              <a:t>‘</a:t>
            </a:r>
            <a:r>
              <a:rPr lang="ko-KR" altLang="en-US" dirty="0" err="1"/>
              <a:t>제주’는</a:t>
            </a:r>
            <a:r>
              <a:rPr lang="ko-KR" altLang="en-US" dirty="0"/>
              <a:t> </a:t>
            </a:r>
            <a:r>
              <a:rPr lang="ko-KR" altLang="en-US" dirty="0" err="1"/>
              <a:t>섬지형이다보니</a:t>
            </a:r>
            <a:r>
              <a:rPr lang="ko-KR" altLang="en-US" dirty="0"/>
              <a:t> 제주만의 여러 특성이 작용했을 거라 짐작하여 내륙지역 중에서 </a:t>
            </a:r>
            <a:r>
              <a:rPr lang="ko-KR" altLang="en-US" dirty="0" err="1"/>
              <a:t>차순위인</a:t>
            </a:r>
            <a:r>
              <a:rPr lang="ko-KR" altLang="en-US" dirty="0"/>
              <a:t> ‘</a:t>
            </a:r>
            <a:r>
              <a:rPr lang="ko-KR" altLang="en-US" dirty="0" err="1"/>
              <a:t>충남‘과</a:t>
            </a:r>
            <a:r>
              <a:rPr lang="ko-KR" altLang="en-US" dirty="0"/>
              <a:t> ‘</a:t>
            </a:r>
            <a:r>
              <a:rPr lang="ko-KR" altLang="en-US" dirty="0" err="1"/>
              <a:t>전남’의</a:t>
            </a:r>
            <a:r>
              <a:rPr lang="ko-KR" altLang="en-US" dirty="0"/>
              <a:t> 노인교통사고 사망현황을 추가적으로 분석했습니다</a:t>
            </a:r>
            <a:r>
              <a:rPr lang="en-US" altLang="ko-KR" dirty="0"/>
              <a:t>.</a:t>
            </a:r>
          </a:p>
          <a:p>
            <a:endParaRPr lang="ko-KR" altLang="en-US" dirty="0"/>
          </a:p>
          <a:p>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458"/>
          <p:cNvSpPr>
            <a:spLocks noGrp="1" noRot="1" noChangeAspect="1"/>
          </p:cNvSpPr>
          <p:nvPr>
            <p:ph type="sldImg"/>
          </p:nvPr>
        </p:nvSpPr>
        <p:spPr>
          <a:prstGeom prst="rect">
            <a:avLst/>
          </a:prstGeom>
        </p:spPr>
        <p:txBody>
          <a:bodyPr/>
          <a:lstStyle/>
          <a:p>
            <a:endParaRPr/>
          </a:p>
        </p:txBody>
      </p:sp>
      <p:sp>
        <p:nvSpPr>
          <p:cNvPr id="459" name="Shape 459"/>
          <p:cNvSpPr>
            <a:spLocks noGrp="1"/>
          </p:cNvSpPr>
          <p:nvPr>
            <p:ph type="body" sz="quarter" idx="1"/>
          </p:nvPr>
        </p:nvSpPr>
        <p:spPr>
          <a:prstGeom prst="rect">
            <a:avLst/>
          </a:prstGeom>
        </p:spPr>
        <p:txBody>
          <a:bodyPr/>
          <a:lstStyle/>
          <a:p>
            <a:r>
              <a:rPr lang="ko-KR" altLang="en-US" dirty="0"/>
              <a:t>그렇게 해서 노인교통사고 </a:t>
            </a:r>
            <a:r>
              <a:rPr dirty="0" err="1"/>
              <a:t>사망자</a:t>
            </a:r>
            <a:r>
              <a:rPr dirty="0"/>
              <a:t> </a:t>
            </a:r>
            <a:r>
              <a:rPr dirty="0" err="1"/>
              <a:t>수가</a:t>
            </a:r>
            <a:r>
              <a:rPr dirty="0"/>
              <a:t> </a:t>
            </a:r>
            <a:r>
              <a:rPr dirty="0" err="1"/>
              <a:t>가장</a:t>
            </a:r>
            <a:r>
              <a:rPr dirty="0"/>
              <a:t> </a:t>
            </a:r>
            <a:r>
              <a:rPr dirty="0" err="1"/>
              <a:t>높은</a:t>
            </a:r>
            <a:r>
              <a:rPr dirty="0"/>
              <a:t> </a:t>
            </a:r>
            <a:r>
              <a:rPr dirty="0" err="1"/>
              <a:t>제주</a:t>
            </a:r>
            <a:r>
              <a:rPr dirty="0"/>
              <a:t>, </a:t>
            </a:r>
            <a:r>
              <a:rPr dirty="0" err="1"/>
              <a:t>충남</a:t>
            </a:r>
            <a:r>
              <a:t>, 전남</a:t>
            </a:r>
            <a:r>
              <a:rPr lang="en-US"/>
              <a:t>(</a:t>
            </a:r>
            <a:r>
              <a:rPr lang="ko-KR" altLang="en-US"/>
              <a:t>이렇게 </a:t>
            </a:r>
            <a:r>
              <a:rPr lang="en-US"/>
              <a:t>Top3 </a:t>
            </a:r>
            <a:r>
              <a:rPr lang="ko-KR" altLang="en-US"/>
              <a:t>지역</a:t>
            </a:r>
            <a:r>
              <a:rPr lang="en-US" altLang="ko-KR"/>
              <a:t>)</a:t>
            </a:r>
            <a:r>
              <a:rPr lang="ko-KR" altLang="en-US"/>
              <a:t>의</a:t>
            </a:r>
            <a:r>
              <a:t> </a:t>
            </a:r>
            <a:r>
              <a:rPr dirty="0" err="1"/>
              <a:t>차대사람</a:t>
            </a:r>
            <a:r>
              <a:rPr dirty="0"/>
              <a:t> </a:t>
            </a:r>
            <a:r>
              <a:rPr dirty="0" err="1"/>
              <a:t>사고유형</a:t>
            </a:r>
            <a:r>
              <a:rPr dirty="0"/>
              <a:t> </a:t>
            </a:r>
            <a:r>
              <a:rPr dirty="0" err="1"/>
              <a:t>발생</a:t>
            </a:r>
            <a:r>
              <a:rPr dirty="0"/>
              <a:t> </a:t>
            </a:r>
            <a:r>
              <a:rPr dirty="0" err="1"/>
              <a:t>건수를</a:t>
            </a:r>
            <a:r>
              <a:rPr dirty="0"/>
              <a:t> </a:t>
            </a:r>
            <a:r>
              <a:rPr dirty="0" err="1"/>
              <a:t>구해본</a:t>
            </a:r>
            <a:r>
              <a:rPr dirty="0"/>
              <a:t> </a:t>
            </a:r>
            <a:r>
              <a:rPr dirty="0" err="1"/>
              <a:t>결과</a:t>
            </a:r>
            <a:r>
              <a:rPr lang="en-US" dirty="0"/>
              <a:t>,</a:t>
            </a:r>
          </a:p>
          <a:p>
            <a:endParaRPr dirty="0"/>
          </a:p>
          <a:p>
            <a:r>
              <a:rPr dirty="0" err="1"/>
              <a:t>가장</a:t>
            </a:r>
            <a:r>
              <a:rPr dirty="0"/>
              <a:t> </a:t>
            </a:r>
            <a:r>
              <a:rPr dirty="0" err="1"/>
              <a:t>높은</a:t>
            </a:r>
            <a:r>
              <a:rPr dirty="0"/>
              <a:t> </a:t>
            </a:r>
            <a:r>
              <a:rPr dirty="0" err="1"/>
              <a:t>사고유형은</a:t>
            </a:r>
            <a:r>
              <a:rPr dirty="0"/>
              <a:t> </a:t>
            </a:r>
            <a:r>
              <a:rPr lang="en-US" dirty="0"/>
              <a:t>[</a:t>
            </a:r>
            <a:r>
              <a:rPr dirty="0" err="1"/>
              <a:t>횡단중</a:t>
            </a:r>
            <a:r>
              <a:rPr lang="en-US" dirty="0"/>
              <a:t>]</a:t>
            </a:r>
            <a:r>
              <a:rPr lang="ko-KR" altLang="en-US" dirty="0"/>
              <a:t>이었</a:t>
            </a:r>
            <a:r>
              <a:rPr dirty="0" err="1"/>
              <a:t>습니다</a:t>
            </a:r>
            <a:r>
              <a:rPr dirty="0"/>
              <a:t>. 그 </a:t>
            </a:r>
            <a:r>
              <a:rPr dirty="0" err="1"/>
              <a:t>다음으로</a:t>
            </a:r>
            <a:r>
              <a:rPr dirty="0"/>
              <a:t> </a:t>
            </a:r>
            <a:r>
              <a:rPr lang="en-US" dirty="0"/>
              <a:t>[</a:t>
            </a:r>
            <a:r>
              <a:rPr dirty="0" err="1"/>
              <a:t>기타</a:t>
            </a:r>
            <a:r>
              <a:rPr lang="en-US" dirty="0"/>
              <a:t>]</a:t>
            </a:r>
            <a:r>
              <a:rPr err="1"/>
              <a:t>에서</a:t>
            </a:r>
            <a:r>
              <a:t> 높은</a:t>
            </a:r>
            <a:r>
              <a:rPr lang="en-US"/>
              <a:t>,</a:t>
            </a:r>
            <a:r>
              <a:t> </a:t>
            </a:r>
            <a:r>
              <a:rPr dirty="0" err="1"/>
              <a:t>교통사고</a:t>
            </a:r>
            <a:r>
              <a:rPr dirty="0"/>
              <a:t> </a:t>
            </a:r>
            <a:r>
              <a:rPr dirty="0" err="1"/>
              <a:t>사망</a:t>
            </a:r>
            <a:r>
              <a:rPr dirty="0"/>
              <a:t> </a:t>
            </a:r>
            <a:r>
              <a:rPr dirty="0" err="1"/>
              <a:t>발생건수가</a:t>
            </a:r>
            <a:r>
              <a:rPr dirty="0"/>
              <a:t> </a:t>
            </a:r>
            <a:r>
              <a:rPr dirty="0" err="1"/>
              <a:t>나온</a:t>
            </a:r>
            <a:r>
              <a:rPr dirty="0"/>
              <a:t> 걸 </a:t>
            </a:r>
            <a:r>
              <a:rPr dirty="0" err="1"/>
              <a:t>확인할</a:t>
            </a:r>
            <a:r>
              <a:rPr dirty="0"/>
              <a:t> 수 </a:t>
            </a:r>
            <a:r>
              <a:rPr dirty="0" err="1"/>
              <a:t>있었습니다</a:t>
            </a:r>
            <a:r>
              <a:rPr dirty="0"/>
              <a:t>. </a:t>
            </a:r>
            <a:endParaRPr lang="en-US" dirty="0"/>
          </a:p>
          <a:p>
            <a:endParaRPr lang="en-US" dirty="0"/>
          </a:p>
          <a:p>
            <a:r>
              <a:rPr lang="ko-KR" altLang="en-US" dirty="0"/>
              <a:t>여러분</a:t>
            </a:r>
            <a:r>
              <a:rPr lang="en-US" altLang="ko-KR" dirty="0"/>
              <a:t>, x</a:t>
            </a:r>
            <a:r>
              <a:rPr lang="ko-KR" altLang="en-US" dirty="0"/>
              <a:t>축의 사고유형별 항목 이름들이 잘 </a:t>
            </a:r>
            <a:r>
              <a:rPr lang="ko-KR" altLang="en-US" dirty="0" err="1"/>
              <a:t>와닿지</a:t>
            </a:r>
            <a:r>
              <a:rPr lang="ko-KR" altLang="en-US" dirty="0"/>
              <a:t> 않으시죠</a:t>
            </a:r>
            <a:r>
              <a:rPr lang="en-US" altLang="ko-KR" dirty="0"/>
              <a:t>? </a:t>
            </a:r>
            <a:r>
              <a:rPr lang="ko-KR" altLang="en-US" dirty="0"/>
              <a:t>이해를 도울 시각 자료를 다음 슬라이드에서 보시겠습니다</a:t>
            </a:r>
            <a:r>
              <a:rPr lang="en-US" altLang="ko-KR" dirty="0"/>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a:t>이제 </a:t>
            </a:r>
            <a:r>
              <a:rPr lang="en-US" altLang="ko-KR"/>
              <a:t>(</a:t>
            </a:r>
            <a:r>
              <a:rPr lang="ko-KR" altLang="en-US"/>
              <a:t>차대사람</a:t>
            </a:r>
            <a:r>
              <a:rPr lang="en-US" altLang="ko-KR"/>
              <a:t>) </a:t>
            </a:r>
            <a:r>
              <a:rPr lang="ko-KR" altLang="en-US"/>
              <a:t>사고유형의 예를 보시겠습니다</a:t>
            </a:r>
            <a:r>
              <a:rPr lang="en-US" altLang="ko-KR"/>
              <a:t>. </a:t>
            </a:r>
            <a:r>
              <a:rPr lang="ko-KR" altLang="en-US"/>
              <a:t>이 점선을 기준으로 설명할게요</a:t>
            </a:r>
            <a:r>
              <a:rPr lang="en-US" altLang="ko-K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a:t>왼편은 보행자가 차도를 건너려는 의도가 중요한데요</a:t>
            </a:r>
            <a:r>
              <a:rPr lang="en-US" altLang="ko-KR"/>
              <a:t>, !!!!!!!!!!!!!!!!!!!</a:t>
            </a:r>
            <a:r>
              <a:rPr lang="ko-KR" altLang="en-US"/>
              <a:t>방향키</a:t>
            </a:r>
            <a:r>
              <a:rPr lang="en-US" altLang="ko-K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a:t>주목할 것은</a:t>
            </a:r>
            <a:r>
              <a:rPr lang="en-US" altLang="ko-KR"/>
              <a:t>, </a:t>
            </a:r>
            <a:r>
              <a:rPr lang="ko-KR" altLang="en-US"/>
              <a:t>횡단 중에는 무단횡단도 포함입니다</a:t>
            </a:r>
            <a:r>
              <a:rPr lang="en-US" altLang="ko-KR"/>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a:t>
            </a:r>
            <a:r>
              <a:rPr lang="ko-KR" altLang="en-US"/>
              <a:t>가운데 그림 </a:t>
            </a:r>
            <a:r>
              <a:rPr lang="en-US" altLang="ko-KR"/>
              <a:t>!!!!!!!!!!!!!!!!!!!</a:t>
            </a:r>
            <a:r>
              <a:rPr lang="ko-KR" altLang="en-US"/>
              <a:t>방향키</a:t>
            </a:r>
            <a:r>
              <a:rPr lang="en-US" altLang="ko-K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a:t>오른편은 사고 위치가 중요한데</a:t>
            </a:r>
            <a:r>
              <a:rPr lang="en-US" altLang="ko-KR"/>
              <a:t>, </a:t>
            </a:r>
            <a:r>
              <a:rPr lang="ko-KR" altLang="en-US"/>
              <a:t>같은 보행자전용도로일지라도 차량이 침범한 곳이</a:t>
            </a:r>
            <a:r>
              <a:rPr lang="en-US" altLang="ko-KR"/>
              <a:t>, </a:t>
            </a:r>
            <a:r>
              <a:rPr lang="ko-KR" altLang="en-US"/>
              <a:t>보도블럭인지</a:t>
            </a:r>
            <a:r>
              <a:rPr lang="en-US" altLang="ko-KR"/>
              <a:t>, </a:t>
            </a:r>
            <a:r>
              <a:rPr lang="ko-KR" altLang="en-US"/>
              <a:t>보도블럭이 없는 </a:t>
            </a:r>
            <a:r>
              <a:rPr lang="en-US" altLang="ko-KR"/>
              <a:t>[</a:t>
            </a:r>
            <a:r>
              <a:rPr lang="ko-KR" altLang="en-US"/>
              <a:t>길가장자리구역</a:t>
            </a:r>
            <a:r>
              <a:rPr lang="en-US" altLang="ko-KR"/>
              <a:t>]</a:t>
            </a:r>
            <a:r>
              <a:rPr lang="ko-KR" altLang="en-US"/>
              <a:t>인지에 따라 달리 집계합니다</a:t>
            </a:r>
            <a:r>
              <a:rPr lang="en-US" altLang="ko-K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a:t>마지막 </a:t>
            </a:r>
            <a:r>
              <a:rPr lang="en-US" altLang="ko-KR"/>
              <a:t>[</a:t>
            </a:r>
            <a:r>
              <a:rPr lang="ko-KR" altLang="en-US"/>
              <a:t>기타</a:t>
            </a:r>
            <a:r>
              <a:rPr lang="en-US" altLang="ko-KR"/>
              <a:t>] </a:t>
            </a:r>
            <a:r>
              <a:rPr lang="ko-KR" altLang="en-US"/>
              <a:t>항목은 그 어디에도 속하지 않는 유형에 해당합니다</a:t>
            </a:r>
            <a:r>
              <a:rPr lang="en-US" altLang="ko-K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a:t>
            </a:r>
            <a:r>
              <a:rPr lang="ko-KR" altLang="en-US"/>
              <a:t>삭제해도 됨</a:t>
            </a:r>
            <a:r>
              <a:rPr lang="en-US" altLang="ko-KR"/>
              <a:t>: </a:t>
            </a:r>
            <a:r>
              <a:rPr lang="ko-KR" altLang="en-US"/>
              <a:t>싱크홀로 인한 사고도 그 예라 할 수 있을 것 같습니다</a:t>
            </a:r>
            <a:r>
              <a:rPr lang="en-US" altLang="ko-K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a:t>사고유형 분류</a:t>
            </a:r>
            <a:r>
              <a:rPr lang="en-US" altLang="ko-KR"/>
              <a:t>(</a:t>
            </a:r>
            <a:r>
              <a:rPr lang="ko-KR" altLang="en-US"/>
              <a:t>차대사람</a:t>
            </a:r>
            <a:r>
              <a:rPr lang="en-US" altLang="ko-KR"/>
              <a:t>)</a:t>
            </a:r>
          </a:p>
          <a:p>
            <a:endParaRPr lang="en-US" altLang="ko-KR"/>
          </a:p>
          <a:p>
            <a:r>
              <a:rPr lang="en-US" altLang="ko-KR"/>
              <a:t>(</a:t>
            </a:r>
            <a:r>
              <a:rPr lang="ko-KR" altLang="en-US"/>
              <a:t>★보행자가 횡단하려고 한 것인지 아닌지에 대한 의도가 중요</a:t>
            </a:r>
            <a:r>
              <a:rPr lang="en-US" altLang="ko-K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1. </a:t>
            </a:r>
            <a:r>
              <a:rPr lang="ko-KR" altLang="en-US"/>
              <a:t>횡단 중</a:t>
            </a:r>
            <a:r>
              <a:rPr lang="en-US" altLang="ko-KR"/>
              <a:t>: </a:t>
            </a:r>
            <a:r>
              <a:rPr lang="ko-KR" altLang="en-US" b="0" i="0">
                <a:solidFill>
                  <a:srgbClr val="333333"/>
                </a:solidFill>
                <a:effectLst/>
                <a:latin typeface="나눔고딕"/>
              </a:rPr>
              <a:t>횡단하는 과정에서 발생하는 모든 사고</a:t>
            </a:r>
            <a:r>
              <a:rPr lang="en-US" altLang="ko-KR" b="0" i="0">
                <a:solidFill>
                  <a:srgbClr val="333333"/>
                </a:solidFill>
                <a:effectLst/>
                <a:latin typeface="나눔고딕"/>
              </a:rPr>
              <a:t>(</a:t>
            </a:r>
            <a:r>
              <a:rPr lang="ko-KR" altLang="en-US" b="0" i="0">
                <a:solidFill>
                  <a:srgbClr val="333333"/>
                </a:solidFill>
                <a:effectLst/>
                <a:latin typeface="나눔고딕"/>
              </a:rPr>
              <a:t>여기에는 보행신호를 받은 것과 무단횡단 모두를 포함한다</a:t>
            </a:r>
            <a:r>
              <a:rPr lang="en-US" altLang="ko-KR" b="0" i="0">
                <a:solidFill>
                  <a:srgbClr val="333333"/>
                </a:solidFill>
                <a:effectLst/>
                <a:latin typeface="나눔고딕"/>
              </a:rPr>
              <a:t>).</a:t>
            </a:r>
            <a:endParaRPr lang="en-US" altLang="ko-KR"/>
          </a:p>
          <a:p>
            <a:r>
              <a:rPr lang="en-US" altLang="ko-KR"/>
              <a:t>2. </a:t>
            </a:r>
            <a:r>
              <a:rPr lang="ko-KR" altLang="en-US"/>
              <a:t>차도통행 중</a:t>
            </a:r>
            <a:r>
              <a:rPr lang="en-US" altLang="ko-KR" b="0" i="0">
                <a:solidFill>
                  <a:srgbClr val="333333"/>
                </a:solidFill>
                <a:effectLst/>
                <a:latin typeface="나눔고딕"/>
              </a:rPr>
              <a:t>:</a:t>
            </a:r>
          </a:p>
          <a:p>
            <a:pPr marL="171450" indent="-171450">
              <a:buFont typeface="Arial" panose="020B0604020202020204" pitchFamily="34" charset="0"/>
              <a:buChar char="•"/>
            </a:pPr>
            <a:r>
              <a:rPr lang="ko-KR" altLang="en-US" sz="1200" b="0" i="0">
                <a:solidFill>
                  <a:srgbClr val="333333"/>
                </a:solidFill>
                <a:effectLst/>
                <a:latin typeface="나눔고딕"/>
              </a:rPr>
              <a:t>폐품수집 시 이용하는 손수레</a:t>
            </a:r>
            <a:r>
              <a:rPr lang="en-US" altLang="ko-KR" sz="1200" b="0" i="0">
                <a:solidFill>
                  <a:srgbClr val="333333"/>
                </a:solidFill>
                <a:effectLst/>
                <a:latin typeface="나눔고딕"/>
              </a:rPr>
              <a:t>,</a:t>
            </a:r>
            <a:r>
              <a:rPr lang="ko-KR" altLang="en-US" sz="1200" b="0" i="0">
                <a:solidFill>
                  <a:srgbClr val="333333"/>
                </a:solidFill>
                <a:effectLst/>
                <a:latin typeface="나눔고딕"/>
              </a:rPr>
              <a:t> 흔히 리어카로 불리는 것</a:t>
            </a:r>
            <a:r>
              <a:rPr lang="en-US" altLang="ko-KR" sz="1200" b="0" i="0">
                <a:solidFill>
                  <a:srgbClr val="333333"/>
                </a:solidFill>
                <a:effectLst/>
                <a:latin typeface="나눔고딕"/>
              </a:rPr>
              <a:t>-</a:t>
            </a:r>
            <a:r>
              <a:rPr lang="ko-KR" altLang="en-US" sz="1200" b="0" i="0">
                <a:solidFill>
                  <a:srgbClr val="333333"/>
                </a:solidFill>
                <a:effectLst/>
                <a:latin typeface="나눔고딕"/>
              </a:rPr>
              <a:t>도로교통법상 엄연히 </a:t>
            </a:r>
            <a:r>
              <a:rPr lang="en-US" altLang="ko-KR" sz="1200" b="0" i="0">
                <a:solidFill>
                  <a:srgbClr val="333333"/>
                </a:solidFill>
                <a:effectLst/>
                <a:latin typeface="나눔고딕"/>
              </a:rPr>
              <a:t>‘</a:t>
            </a:r>
            <a:r>
              <a:rPr lang="ko-KR" altLang="en-US" sz="1200" b="0" i="0">
                <a:solidFill>
                  <a:srgbClr val="333333"/>
                </a:solidFill>
                <a:effectLst/>
                <a:latin typeface="나눔고딕"/>
              </a:rPr>
              <a:t>차</a:t>
            </a:r>
            <a:r>
              <a:rPr lang="en-US" altLang="ko-KR" sz="1200" b="0" i="0">
                <a:solidFill>
                  <a:srgbClr val="333333"/>
                </a:solidFill>
                <a:effectLst/>
                <a:latin typeface="나눔고딕"/>
              </a:rPr>
              <a:t>‘. </a:t>
            </a:r>
            <a:r>
              <a:rPr lang="ko-KR" altLang="en-US" sz="1200" b="0" i="0">
                <a:solidFill>
                  <a:srgbClr val="333333"/>
                </a:solidFill>
                <a:effectLst/>
                <a:latin typeface="나눔고딕"/>
              </a:rPr>
              <a:t>그러나 </a:t>
            </a:r>
            <a:r>
              <a:rPr lang="ko-KR" altLang="en-US" sz="1200" b="0" i="0">
                <a:solidFill>
                  <a:srgbClr val="404040"/>
                </a:solidFill>
                <a:effectLst/>
                <a:latin typeface="Arial" panose="020B0604020202020204" pitchFamily="34" charset="0"/>
              </a:rPr>
              <a:t>중대법규를 위반했음에도 이를 처벌하지 않는 것은 리어카를 보행자에 준하여 사고를 처리하기 때문</a:t>
            </a:r>
            <a:r>
              <a:rPr lang="en-US" altLang="ko-KR" sz="1200" b="0" i="0">
                <a:solidFill>
                  <a:srgbClr val="404040"/>
                </a:solidFill>
                <a:effectLst/>
                <a:latin typeface="Arial" panose="020B0604020202020204" pitchFamily="34" charset="0"/>
              </a:rPr>
              <a:t>(</a:t>
            </a:r>
            <a:r>
              <a:rPr lang="ko-KR" altLang="en-US" sz="1200" b="0" i="0">
                <a:solidFill>
                  <a:srgbClr val="404040"/>
                </a:solidFill>
                <a:effectLst/>
                <a:latin typeface="Arial" panose="020B0604020202020204" pitchFamily="34" charset="0"/>
              </a:rPr>
              <a:t>보행자에 대해 중앙선 침범</a:t>
            </a:r>
            <a:r>
              <a:rPr lang="en-US" altLang="ko-KR" sz="1200" b="0" i="0">
                <a:solidFill>
                  <a:srgbClr val="404040"/>
                </a:solidFill>
                <a:effectLst/>
                <a:latin typeface="Arial" panose="020B0604020202020204" pitchFamily="34" charset="0"/>
              </a:rPr>
              <a:t>, </a:t>
            </a:r>
            <a:r>
              <a:rPr lang="ko-KR" altLang="en-US" sz="1200" b="0" i="0">
                <a:solidFill>
                  <a:srgbClr val="404040"/>
                </a:solidFill>
                <a:effectLst/>
                <a:latin typeface="Arial" panose="020B0604020202020204" pitchFamily="34" charset="0"/>
              </a:rPr>
              <a:t>신호위반 책임을 묻지 않음</a:t>
            </a:r>
            <a:r>
              <a:rPr lang="en-US" altLang="ko-KR" sz="1200" b="0" i="0">
                <a:solidFill>
                  <a:srgbClr val="333333"/>
                </a:solidFill>
                <a:effectLst/>
                <a:latin typeface="나눔고딕"/>
              </a:rPr>
              <a:t>)</a:t>
            </a:r>
          </a:p>
          <a:p>
            <a:pPr marL="171450" indent="-171450">
              <a:buFont typeface="Arial" panose="020B0604020202020204" pitchFamily="34" charset="0"/>
              <a:buChar char="•"/>
            </a:pPr>
            <a:r>
              <a:rPr lang="ko-KR" altLang="en-US" sz="1200" b="0" i="0">
                <a:solidFill>
                  <a:srgbClr val="333333"/>
                </a:solidFill>
                <a:effectLst/>
                <a:latin typeface="나눔고딕"/>
              </a:rPr>
              <a:t>차도 위에 누워 있거나 택시승하차 중</a:t>
            </a:r>
            <a:r>
              <a:rPr lang="en-US" altLang="ko-KR" sz="1200" b="0" i="0">
                <a:solidFill>
                  <a:srgbClr val="333333"/>
                </a:solidFill>
                <a:effectLst/>
                <a:latin typeface="나눔고딕"/>
              </a:rPr>
              <a:t>, </a:t>
            </a:r>
            <a:r>
              <a:rPr lang="ko-KR" altLang="en-US" sz="1200" b="0" i="0">
                <a:solidFill>
                  <a:srgbClr val="333333"/>
                </a:solidFill>
                <a:effectLst/>
                <a:latin typeface="나눔고딕"/>
              </a:rPr>
              <a:t>노상 작업 중이거나 유희 중</a:t>
            </a:r>
            <a:endParaRPr lang="en-US" altLang="ko-KR" sz="1200" b="0" i="0">
              <a:solidFill>
                <a:srgbClr val="333333"/>
              </a:solidFill>
              <a:effectLst/>
              <a:latin typeface="나눔고딕"/>
            </a:endParaRPr>
          </a:p>
          <a:p>
            <a:pPr marL="0" indent="0">
              <a:buFont typeface="Arial" panose="020B0604020202020204" pitchFamily="34" charset="0"/>
              <a:buNone/>
            </a:pPr>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a:t>
            </a:r>
            <a:r>
              <a:rPr lang="ko-KR" altLang="en-US"/>
              <a:t>★사고발생 위치가 중요</a:t>
            </a:r>
            <a:r>
              <a:rPr lang="en-US" altLang="ko-KR"/>
              <a:t>)</a:t>
            </a:r>
          </a:p>
          <a:p>
            <a:r>
              <a:rPr lang="en-US" altLang="ko-KR"/>
              <a:t>3. </a:t>
            </a:r>
            <a:r>
              <a:rPr lang="ko-KR" altLang="en-US"/>
              <a:t>길가장자리구역통행 중</a:t>
            </a:r>
            <a:endParaRPr lang="en-US" altLang="ko-KR"/>
          </a:p>
          <a:p>
            <a:r>
              <a:rPr lang="en-US" altLang="ko-KR"/>
              <a:t>4. </a:t>
            </a:r>
            <a:r>
              <a:rPr lang="ko-KR" altLang="en-US"/>
              <a:t>보도통행 중</a:t>
            </a:r>
            <a:r>
              <a:rPr lang="en-US" altLang="ko-KR"/>
              <a:t>: </a:t>
            </a:r>
            <a:r>
              <a:rPr lang="ko-KR" altLang="en-US"/>
              <a:t>보도 위에 주차하려다 사고가 발생한 경우</a:t>
            </a:r>
            <a:endParaRPr lang="en-US" altLang="ko-KR"/>
          </a:p>
          <a:p>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a:t>기타</a:t>
            </a:r>
            <a:r>
              <a:rPr lang="en-US" altLang="ko-KR"/>
              <a:t>: </a:t>
            </a:r>
            <a:r>
              <a:rPr lang="ko-KR" altLang="en-US"/>
              <a:t>위 어느 곳에도 속하지 않는</a:t>
            </a:r>
            <a:r>
              <a:rPr lang="ko-KR" altLang="en-US" b="0" i="0">
                <a:solidFill>
                  <a:srgbClr val="333333"/>
                </a:solidFill>
                <a:effectLst/>
                <a:latin typeface="나눔고딕"/>
              </a:rPr>
              <a:t> 사고에 해당한다</a:t>
            </a:r>
            <a:r>
              <a:rPr lang="en-US" altLang="ko-KR" b="0" i="0">
                <a:solidFill>
                  <a:srgbClr val="333333"/>
                </a:solidFill>
                <a:effectLst/>
                <a:latin typeface="나눔고딕"/>
              </a:rPr>
              <a:t>. </a:t>
            </a:r>
            <a:r>
              <a:rPr lang="ko-KR" altLang="en-US" b="0" i="0">
                <a:solidFill>
                  <a:srgbClr val="333333"/>
                </a:solidFill>
                <a:effectLst/>
                <a:latin typeface="나눔고딕"/>
              </a:rPr>
              <a:t>구체적인 예시가 궁금하여 도로 함몰 등으로 인한 차대사람간의 피해가 발생하는 경우도 해당될 수 있는지 문의했을 때 </a:t>
            </a:r>
            <a:r>
              <a:rPr lang="en-US" altLang="ko-KR" b="0" i="0">
                <a:solidFill>
                  <a:srgbClr val="333333"/>
                </a:solidFill>
                <a:effectLst/>
                <a:latin typeface="나눔고딕"/>
              </a:rPr>
              <a:t>‘</a:t>
            </a:r>
            <a:r>
              <a:rPr lang="ko-KR" altLang="en-US" b="0" i="0">
                <a:solidFill>
                  <a:srgbClr val="333333"/>
                </a:solidFill>
                <a:effectLst/>
                <a:latin typeface="나눔고딕"/>
              </a:rPr>
              <a:t>가능하다</a:t>
            </a:r>
            <a:r>
              <a:rPr lang="en-US" altLang="ko-KR" b="0" i="0">
                <a:solidFill>
                  <a:srgbClr val="333333"/>
                </a:solidFill>
                <a:effectLst/>
                <a:latin typeface="나눔고딕"/>
              </a:rPr>
              <a:t>’</a:t>
            </a:r>
            <a:r>
              <a:rPr lang="ko-KR" altLang="en-US" b="0" i="0">
                <a:solidFill>
                  <a:srgbClr val="333333"/>
                </a:solidFill>
                <a:effectLst/>
                <a:latin typeface="나눔고딕"/>
              </a:rPr>
              <a:t>라는 답을 얻었다</a:t>
            </a:r>
            <a:r>
              <a:rPr lang="en-US" altLang="ko-KR" b="0" i="0">
                <a:solidFill>
                  <a:srgbClr val="333333"/>
                </a:solidFill>
                <a:effectLst/>
                <a:latin typeface="나눔고딕"/>
              </a:rPr>
              <a:t>. (</a:t>
            </a:r>
            <a:r>
              <a:rPr lang="ko-KR" altLang="en-US" b="0" i="0">
                <a:solidFill>
                  <a:srgbClr val="333333"/>
                </a:solidFill>
                <a:effectLst/>
                <a:latin typeface="나눔고딕"/>
              </a:rPr>
              <a:t>출처</a:t>
            </a:r>
            <a:r>
              <a:rPr lang="en-US" altLang="ko-KR" b="0" i="0">
                <a:solidFill>
                  <a:srgbClr val="333333"/>
                </a:solidFill>
                <a:effectLst/>
                <a:latin typeface="나눔고딕"/>
              </a:rPr>
              <a:t>: </a:t>
            </a:r>
            <a:r>
              <a:rPr lang="ko-KR" altLang="en-US" b="0" i="0">
                <a:solidFill>
                  <a:srgbClr val="333333"/>
                </a:solidFill>
                <a:effectLst/>
                <a:latin typeface="나눔고딕"/>
              </a:rPr>
              <a:t>교통사고분석시스템의 빅데이터융합처 담당직원</a:t>
            </a:r>
            <a:r>
              <a:rPr lang="en-US" altLang="ko-KR" b="0" i="0">
                <a:solidFill>
                  <a:srgbClr val="333333"/>
                </a:solidFill>
                <a:effectLst/>
                <a:latin typeface="나눔고딕"/>
              </a:rPr>
              <a:t>)</a:t>
            </a:r>
          </a:p>
          <a:p>
            <a:endParaRPr lang="en-US" altLang="ko-KR" b="0" i="0">
              <a:solidFill>
                <a:srgbClr val="333333"/>
              </a:solidFill>
              <a:effectLst/>
              <a:latin typeface="나눔고딕"/>
            </a:endParaRPr>
          </a:p>
          <a:p>
            <a:r>
              <a:rPr lang="ko-KR" altLang="en-US" b="0" i="0">
                <a:solidFill>
                  <a:srgbClr val="333333"/>
                </a:solidFill>
                <a:effectLst/>
                <a:latin typeface="나눔고딕"/>
              </a:rPr>
              <a:t>사망 발생건수가 가장 높은 사고유형은 </a:t>
            </a:r>
            <a:r>
              <a:rPr lang="en-US" altLang="ko-KR" b="0" i="0">
                <a:solidFill>
                  <a:srgbClr val="333333"/>
                </a:solidFill>
                <a:effectLst/>
                <a:latin typeface="나눔고딕"/>
              </a:rPr>
              <a:t>[</a:t>
            </a:r>
            <a:r>
              <a:rPr lang="ko-KR" altLang="en-US" b="0" i="0">
                <a:solidFill>
                  <a:srgbClr val="333333"/>
                </a:solidFill>
                <a:effectLst/>
                <a:latin typeface="나눔고딕"/>
              </a:rPr>
              <a:t>횡단 중</a:t>
            </a:r>
            <a:r>
              <a:rPr lang="en-US" altLang="ko-KR" b="0" i="0">
                <a:solidFill>
                  <a:srgbClr val="333333"/>
                </a:solidFill>
                <a:effectLst/>
                <a:latin typeface="나눔고딕"/>
              </a:rPr>
              <a:t>]</a:t>
            </a:r>
            <a:r>
              <a:rPr lang="ko-KR" altLang="en-US" b="0" i="0">
                <a:solidFill>
                  <a:srgbClr val="333333"/>
                </a:solidFill>
                <a:effectLst/>
                <a:latin typeface="나눔고딕"/>
              </a:rPr>
              <a:t>이었다</a:t>
            </a:r>
            <a:r>
              <a:rPr lang="en-US" altLang="ko-KR" b="0" i="0">
                <a:solidFill>
                  <a:srgbClr val="333333"/>
                </a:solidFill>
                <a:effectLst/>
                <a:latin typeface="나눔고딕"/>
              </a:rPr>
              <a:t>.</a:t>
            </a:r>
          </a:p>
          <a:p>
            <a:pPr algn="l"/>
            <a:endParaRPr lang="en-US" altLang="ko-KR" sz="1800" b="1" i="0">
              <a:solidFill>
                <a:srgbClr val="000000"/>
              </a:solidFill>
              <a:effectLst/>
              <a:latin typeface="AppleSDGothicNeo-Bold"/>
            </a:endParaRPr>
          </a:p>
          <a:p>
            <a:pPr algn="l"/>
            <a:r>
              <a:rPr lang="en-US" altLang="ko-KR" sz="2800" b="0" i="0">
                <a:solidFill>
                  <a:srgbClr val="555555"/>
                </a:solidFill>
                <a:effectLst/>
                <a:latin typeface="NanumGothic"/>
              </a:rPr>
              <a:t>** </a:t>
            </a:r>
            <a:r>
              <a:rPr lang="ko-KR" altLang="en-US" sz="2800" b="0" i="0">
                <a:solidFill>
                  <a:srgbClr val="555555"/>
                </a:solidFill>
                <a:effectLst/>
                <a:latin typeface="NanumGothic"/>
              </a:rPr>
              <a:t>보행자는 도로를 보행하거나 노상 작업중인 자</a:t>
            </a:r>
            <a:r>
              <a:rPr lang="en-US" altLang="ko-KR" sz="2800" b="0" i="0">
                <a:solidFill>
                  <a:srgbClr val="555555"/>
                </a:solidFill>
                <a:effectLst/>
                <a:latin typeface="NanumGothic"/>
              </a:rPr>
              <a:t>, </a:t>
            </a:r>
            <a:r>
              <a:rPr lang="ko-KR" altLang="en-US" sz="2800" b="0" i="0">
                <a:solidFill>
                  <a:srgbClr val="555555"/>
                </a:solidFill>
                <a:effectLst/>
                <a:latin typeface="NanumGothic"/>
              </a:rPr>
              <a:t>노상 유희중인 자</a:t>
            </a:r>
            <a:r>
              <a:rPr lang="en-US" altLang="ko-KR" sz="2800" b="0" i="0">
                <a:solidFill>
                  <a:srgbClr val="555555"/>
                </a:solidFill>
                <a:effectLst/>
                <a:latin typeface="NanumGothic"/>
              </a:rPr>
              <a:t>, </a:t>
            </a:r>
            <a:r>
              <a:rPr lang="ko-KR" altLang="en-US" sz="2800" b="0" i="0">
                <a:solidFill>
                  <a:srgbClr val="555555"/>
                </a:solidFill>
                <a:effectLst/>
                <a:latin typeface="NanumGothic"/>
              </a:rPr>
              <a:t>도로에 서 있거나 누워있는 사람</a:t>
            </a:r>
            <a:r>
              <a:rPr lang="en-US" altLang="ko-KR" sz="2800" b="0" i="0">
                <a:solidFill>
                  <a:srgbClr val="555555"/>
                </a:solidFill>
                <a:effectLst/>
                <a:latin typeface="NanumGothic"/>
              </a:rPr>
              <a:t>, </a:t>
            </a:r>
            <a:r>
              <a:rPr lang="ko-KR" altLang="en-US" sz="2800" b="0" i="0">
                <a:solidFill>
                  <a:srgbClr val="555555"/>
                </a:solidFill>
                <a:effectLst/>
                <a:latin typeface="NanumGothic"/>
              </a:rPr>
              <a:t>장애자용 휠체어를 타고 있거나 밀고 가는 사람</a:t>
            </a:r>
            <a:r>
              <a:rPr lang="en-US" altLang="ko-KR" sz="2800" b="0" i="0">
                <a:solidFill>
                  <a:srgbClr val="555555"/>
                </a:solidFill>
                <a:effectLst/>
                <a:latin typeface="NanumGothic"/>
              </a:rPr>
              <a:t>, </a:t>
            </a:r>
            <a:r>
              <a:rPr lang="ko-KR" altLang="en-US" sz="2800" b="0" i="0">
                <a:solidFill>
                  <a:srgbClr val="555555"/>
                </a:solidFill>
                <a:effectLst/>
                <a:latin typeface="NanumGothic"/>
              </a:rPr>
              <a:t>세발자전거나 모형자동차에 타고 있는 아이 또는 이를 밀고 가는 사람</a:t>
            </a:r>
            <a:r>
              <a:rPr lang="en-US" altLang="ko-KR" sz="2800" b="0" i="0">
                <a:solidFill>
                  <a:srgbClr val="555555"/>
                </a:solidFill>
                <a:effectLst/>
                <a:latin typeface="NanumGothic"/>
              </a:rPr>
              <a:t>, </a:t>
            </a:r>
            <a:r>
              <a:rPr lang="ko-KR" altLang="en-US" sz="2800" b="0" i="0">
                <a:solidFill>
                  <a:srgbClr val="555555"/>
                </a:solidFill>
                <a:effectLst/>
                <a:latin typeface="NanumGothic"/>
              </a:rPr>
              <a:t>이륜자동차</a:t>
            </a:r>
            <a:r>
              <a:rPr lang="en-US" altLang="ko-KR" sz="2800" b="0" i="0">
                <a:solidFill>
                  <a:srgbClr val="555555"/>
                </a:solidFill>
                <a:effectLst/>
                <a:latin typeface="NanumGothic"/>
              </a:rPr>
              <a:t>,</a:t>
            </a:r>
            <a:r>
              <a:rPr lang="ko-KR" altLang="en-US" sz="2800" b="0" i="0">
                <a:solidFill>
                  <a:srgbClr val="555555"/>
                </a:solidFill>
                <a:effectLst/>
                <a:latin typeface="NanumGothic"/>
              </a:rPr>
              <a:t> 원동기장치자전거</a:t>
            </a:r>
            <a:r>
              <a:rPr lang="en-US" altLang="ko-KR" sz="2800" b="0" i="0">
                <a:solidFill>
                  <a:srgbClr val="555555"/>
                </a:solidFill>
                <a:effectLst/>
                <a:latin typeface="NanumGothic"/>
              </a:rPr>
              <a:t>,</a:t>
            </a:r>
            <a:r>
              <a:rPr lang="ko-KR" altLang="en-US" sz="2800" b="0" i="0">
                <a:solidFill>
                  <a:srgbClr val="555555"/>
                </a:solidFill>
                <a:effectLst/>
                <a:latin typeface="NanumGothic"/>
              </a:rPr>
              <a:t> 자전거를 끌고 가는 사람</a:t>
            </a:r>
            <a:r>
              <a:rPr lang="en-US" altLang="ko-KR" sz="2800" b="0" i="0">
                <a:solidFill>
                  <a:srgbClr val="555555"/>
                </a:solidFill>
                <a:effectLst/>
                <a:latin typeface="NanumGothic"/>
              </a:rPr>
              <a:t>(</a:t>
            </a:r>
            <a:r>
              <a:rPr lang="ko-KR" altLang="en-US" sz="2800" b="0" i="0">
                <a:solidFill>
                  <a:srgbClr val="555555"/>
                </a:solidFill>
                <a:effectLst/>
                <a:latin typeface="NanumGothic"/>
              </a:rPr>
              <a:t>단</a:t>
            </a:r>
            <a:r>
              <a:rPr lang="en-US" altLang="ko-KR" sz="2800" b="0" i="0">
                <a:solidFill>
                  <a:srgbClr val="555555"/>
                </a:solidFill>
                <a:effectLst/>
                <a:latin typeface="NanumGothic"/>
              </a:rPr>
              <a:t>, </a:t>
            </a:r>
            <a:r>
              <a:rPr lang="ko-KR" altLang="en-US" sz="2800" b="0" i="0">
                <a:solidFill>
                  <a:srgbClr val="555555"/>
                </a:solidFill>
                <a:effectLst/>
                <a:latin typeface="NanumGothic"/>
              </a:rPr>
              <a:t>이륜자동차</a:t>
            </a:r>
            <a:r>
              <a:rPr lang="en-US" altLang="ko-KR" sz="2800" b="0" i="0">
                <a:solidFill>
                  <a:srgbClr val="555555"/>
                </a:solidFill>
                <a:effectLst/>
                <a:latin typeface="NanumGothic"/>
              </a:rPr>
              <a:t>, </a:t>
            </a:r>
            <a:r>
              <a:rPr lang="ko-KR" altLang="en-US" sz="2800" b="0" i="0">
                <a:solidFill>
                  <a:srgbClr val="555555"/>
                </a:solidFill>
                <a:effectLst/>
                <a:latin typeface="NanumGothic"/>
              </a:rPr>
              <a:t>원동기장치자전거</a:t>
            </a:r>
            <a:r>
              <a:rPr lang="en-US" altLang="ko-KR" sz="2800" b="0" i="0">
                <a:solidFill>
                  <a:srgbClr val="555555"/>
                </a:solidFill>
                <a:effectLst/>
                <a:latin typeface="NanumGothic"/>
              </a:rPr>
              <a:t>, </a:t>
            </a:r>
            <a:r>
              <a:rPr lang="ko-KR" altLang="en-US" sz="2800" b="0" i="0">
                <a:solidFill>
                  <a:srgbClr val="555555"/>
                </a:solidFill>
                <a:effectLst/>
                <a:latin typeface="NanumGothic"/>
              </a:rPr>
              <a:t>자전거 이외의 차량을 밀고 있는 사람은 당해 차량의 운전자로 봄</a:t>
            </a:r>
            <a:r>
              <a:rPr lang="en-US" altLang="ko-KR" sz="2800" b="0" i="0">
                <a:solidFill>
                  <a:srgbClr val="555555"/>
                </a:solidFill>
                <a:effectLst/>
                <a:latin typeface="NanumGothic"/>
              </a:rPr>
              <a:t>)</a:t>
            </a:r>
          </a:p>
          <a:p>
            <a:pPr algn="l"/>
            <a:endParaRPr lang="en-US" altLang="ko-KR" sz="1800" b="1" i="0">
              <a:solidFill>
                <a:srgbClr val="000000"/>
              </a:solidFill>
              <a:effectLst/>
              <a:latin typeface="AppleSDGothicNeo-Bold"/>
            </a:endParaRPr>
          </a:p>
          <a:p>
            <a:pPr algn="l"/>
            <a:endParaRPr lang="en-US" altLang="ko-KR" sz="1800" b="1" i="0">
              <a:solidFill>
                <a:srgbClr val="000000"/>
              </a:solidFill>
              <a:effectLst/>
              <a:latin typeface="AppleSDGothicNeo-Bold"/>
            </a:endParaRPr>
          </a:p>
          <a:p>
            <a:pPr algn="l"/>
            <a:endParaRPr lang="en-US" altLang="ko-KR" sz="1800" b="1" i="0">
              <a:solidFill>
                <a:srgbClr val="000000"/>
              </a:solidFill>
              <a:effectLst/>
              <a:latin typeface="AppleSDGothicNeo-Bold"/>
            </a:endParaRPr>
          </a:p>
          <a:p>
            <a:pPr algn="l"/>
            <a:r>
              <a:rPr lang="ko-KR" altLang="en-US" sz="1800" b="1" i="0">
                <a:solidFill>
                  <a:srgbClr val="000000"/>
                </a:solidFill>
                <a:effectLst/>
                <a:latin typeface="AppleSDGothicNeo-Bold"/>
              </a:rPr>
              <a:t>리어카</a:t>
            </a:r>
            <a:r>
              <a:rPr lang="en-US" altLang="ko-KR" sz="1800" b="1" i="0">
                <a:solidFill>
                  <a:srgbClr val="000000"/>
                </a:solidFill>
                <a:effectLst/>
                <a:latin typeface="AppleSDGothicNeo-Bold"/>
              </a:rPr>
              <a:t>, </a:t>
            </a:r>
            <a:r>
              <a:rPr lang="ko-KR" altLang="en-US" sz="1800" b="1" i="0">
                <a:solidFill>
                  <a:srgbClr val="000000"/>
                </a:solidFill>
                <a:effectLst/>
                <a:latin typeface="AppleSDGothicNeo-Bold"/>
              </a:rPr>
              <a:t>어린이 세발자전거 </a:t>
            </a:r>
            <a:r>
              <a:rPr lang="en-US" altLang="ko-KR" sz="1800" b="1" i="0">
                <a:solidFill>
                  <a:srgbClr val="000000"/>
                </a:solidFill>
                <a:effectLst/>
                <a:latin typeface="AppleSDGothicNeo-Bold"/>
              </a:rPr>
              <a:t>-&gt; </a:t>
            </a:r>
            <a:r>
              <a:rPr lang="ko-KR" altLang="en-US" sz="1800" b="1" i="0">
                <a:solidFill>
                  <a:srgbClr val="000000"/>
                </a:solidFill>
                <a:effectLst/>
                <a:latin typeface="AppleSDGothicNeo-Bold"/>
              </a:rPr>
              <a:t>차이기에 도로이용</a:t>
            </a:r>
            <a:endParaRPr lang="ko-KR" altLang="en-US" b="0" i="0">
              <a:solidFill>
                <a:srgbClr val="000000"/>
              </a:solidFill>
              <a:effectLst/>
              <a:latin typeface="Arial" panose="020B0604020202020204" pitchFamily="34" charset="0"/>
            </a:endParaRPr>
          </a:p>
          <a:p>
            <a:pPr algn="l"/>
            <a:r>
              <a:rPr lang="ko-KR" altLang="en-US" sz="1800" b="1" i="0">
                <a:solidFill>
                  <a:srgbClr val="000000"/>
                </a:solidFill>
                <a:effectLst/>
                <a:latin typeface="AppleSDGothicNeo-Bold"/>
              </a:rPr>
              <a:t>유아차</a:t>
            </a:r>
            <a:r>
              <a:rPr lang="en-US" altLang="ko-KR" sz="1800" b="1" i="0">
                <a:solidFill>
                  <a:srgbClr val="000000"/>
                </a:solidFill>
                <a:effectLst/>
                <a:latin typeface="AppleSDGothicNeo-Bold"/>
              </a:rPr>
              <a:t>, </a:t>
            </a:r>
            <a:r>
              <a:rPr lang="ko-KR" altLang="en-US" sz="1800" b="1" i="0">
                <a:solidFill>
                  <a:srgbClr val="000000"/>
                </a:solidFill>
                <a:effectLst/>
                <a:latin typeface="AppleSDGothicNeo-Bold"/>
              </a:rPr>
              <a:t>신체 장애인용 휠체어 </a:t>
            </a:r>
            <a:r>
              <a:rPr lang="en-US" altLang="ko-KR" sz="1800" b="1" i="0">
                <a:solidFill>
                  <a:srgbClr val="000000"/>
                </a:solidFill>
                <a:effectLst/>
                <a:latin typeface="AppleSDGothicNeo-Bold"/>
              </a:rPr>
              <a:t>-&gt; </a:t>
            </a:r>
            <a:r>
              <a:rPr lang="ko-KR" altLang="en-US" sz="1800" b="1" i="0">
                <a:solidFill>
                  <a:srgbClr val="000000"/>
                </a:solidFill>
                <a:effectLst/>
                <a:latin typeface="AppleSDGothicNeo-Bold"/>
              </a:rPr>
              <a:t>보행자 도로이용</a:t>
            </a:r>
            <a:endParaRPr lang="ko-KR" altLang="en-US" b="0" i="0">
              <a:solidFill>
                <a:srgbClr val="000000"/>
              </a:solidFill>
              <a:effectLst/>
              <a:latin typeface="Arial" panose="020B0604020202020204" pitchFamily="34" charset="0"/>
            </a:endParaRPr>
          </a:p>
          <a:p>
            <a:pPr algn="l"/>
            <a:r>
              <a:rPr lang="ko-KR" altLang="en-US" sz="1800" b="1" i="0">
                <a:solidFill>
                  <a:srgbClr val="000000"/>
                </a:solidFill>
                <a:effectLst/>
                <a:latin typeface="AppleSDGothicNeo-Bold"/>
              </a:rPr>
              <a:t>어린이용 이동 장치등 보호자가 제어가 가능한 장치가 있으면 유아차</a:t>
            </a:r>
            <a:r>
              <a:rPr lang="en-US" altLang="ko-KR" sz="1800" b="1" i="0">
                <a:solidFill>
                  <a:srgbClr val="000000"/>
                </a:solidFill>
                <a:effectLst/>
                <a:latin typeface="AppleSDGothicNeo-Bold"/>
              </a:rPr>
              <a:t>.</a:t>
            </a:r>
            <a:r>
              <a:rPr lang="ko-KR" altLang="en-US" sz="1800" b="1" i="0">
                <a:solidFill>
                  <a:srgbClr val="000000"/>
                </a:solidFill>
                <a:effectLst/>
                <a:latin typeface="AppleSDGothicNeo-Bold"/>
              </a:rPr>
              <a:t> 그게 없으면 자전거에 해당할수 있습니다</a:t>
            </a:r>
            <a:endParaRPr lang="ko-KR" altLang="en-US" b="0" i="0">
              <a:solidFill>
                <a:srgbClr val="000000"/>
              </a:solidFill>
              <a:effectLst/>
              <a:latin typeface="Arial" panose="020B0604020202020204" pitchFamily="34" charset="0"/>
            </a:endParaRPr>
          </a:p>
          <a:p>
            <a:pPr algn="l"/>
            <a:endParaRPr lang="ko-KR" altLang="en-US" sz="1800" b="0" i="0">
              <a:solidFill>
                <a:srgbClr val="000000"/>
              </a:solidFill>
              <a:effectLst/>
              <a:latin typeface="Arial" panose="020B0604020202020204" pitchFamily="34" charset="0"/>
            </a:endParaRPr>
          </a:p>
          <a:p>
            <a:pPr algn="l"/>
            <a:br>
              <a:rPr lang="ko-KR" altLang="en-US" sz="1800" b="0" i="0">
                <a:solidFill>
                  <a:srgbClr val="404040"/>
                </a:solidFill>
                <a:effectLst/>
                <a:latin typeface="Arial" panose="020B0604020202020204" pitchFamily="34" charset="0"/>
              </a:rPr>
            </a:br>
            <a:r>
              <a:rPr lang="ko-KR" altLang="en-US" sz="1800" b="0" i="0">
                <a:solidFill>
                  <a:srgbClr val="404040"/>
                </a:solidFill>
                <a:effectLst/>
                <a:latin typeface="Arial" panose="020B0604020202020204" pitchFamily="34" charset="0"/>
              </a:rPr>
              <a:t>도로교통법 제</a:t>
            </a:r>
            <a:r>
              <a:rPr lang="en-US" altLang="ko-KR" sz="1800" b="0" i="0">
                <a:solidFill>
                  <a:srgbClr val="404040"/>
                </a:solidFill>
                <a:effectLst/>
                <a:latin typeface="Arial" panose="020B0604020202020204" pitchFamily="34" charset="0"/>
              </a:rPr>
              <a:t>2</a:t>
            </a:r>
            <a:r>
              <a:rPr lang="ko-KR" altLang="en-US" sz="1800" b="0" i="0">
                <a:solidFill>
                  <a:srgbClr val="404040"/>
                </a:solidFill>
                <a:effectLst/>
                <a:latin typeface="Arial" panose="020B0604020202020204" pitchFamily="34" charset="0"/>
              </a:rPr>
              <a:t>조</a:t>
            </a:r>
          </a:p>
          <a:p>
            <a:pPr algn="l"/>
            <a:r>
              <a:rPr lang="en-US" altLang="ko-KR" sz="1800" b="0" i="0">
                <a:solidFill>
                  <a:srgbClr val="404040"/>
                </a:solidFill>
                <a:effectLst/>
                <a:latin typeface="Arial" panose="020B0604020202020204" pitchFamily="34" charset="0"/>
              </a:rPr>
              <a:t>16</a:t>
            </a:r>
            <a:r>
              <a:rPr lang="ko-KR" altLang="en-US" sz="1800" b="0" i="0">
                <a:solidFill>
                  <a:srgbClr val="404040"/>
                </a:solidFill>
                <a:effectLst/>
                <a:latin typeface="Arial" panose="020B0604020202020204" pitchFamily="34" charset="0"/>
              </a:rPr>
              <a:t>항   정의</a:t>
            </a:r>
          </a:p>
          <a:p>
            <a:pPr algn="l"/>
            <a:r>
              <a:rPr lang="ko-KR" altLang="en-US" sz="1800" b="0" i="0">
                <a:solidFill>
                  <a:srgbClr val="404040"/>
                </a:solidFill>
                <a:effectLst/>
                <a:latin typeface="Arial" panose="020B0604020202020204" pitchFamily="34" charset="0"/>
              </a:rPr>
              <a:t> </a:t>
            </a:r>
            <a:r>
              <a:rPr lang="en-US" altLang="ko-KR" sz="1800" b="0" i="0">
                <a:solidFill>
                  <a:srgbClr val="404040"/>
                </a:solidFill>
                <a:effectLst/>
                <a:latin typeface="Arial" panose="020B0604020202020204" pitchFamily="34" charset="0"/>
              </a:rPr>
              <a:t>"</a:t>
            </a:r>
            <a:r>
              <a:rPr lang="ko-KR" altLang="en-US" sz="1800" b="0" i="0">
                <a:solidFill>
                  <a:srgbClr val="404040"/>
                </a:solidFill>
                <a:effectLst/>
                <a:latin typeface="Arial" panose="020B0604020202020204" pitchFamily="34" charset="0"/>
              </a:rPr>
              <a:t>차마</a:t>
            </a:r>
            <a:r>
              <a:rPr lang="en-US" altLang="ko-KR" sz="1800" b="0" i="0">
                <a:solidFill>
                  <a:srgbClr val="404040"/>
                </a:solidFill>
                <a:effectLst/>
                <a:latin typeface="Arial" panose="020B0604020202020204" pitchFamily="34" charset="0"/>
              </a:rPr>
              <a:t>(</a:t>
            </a:r>
            <a:r>
              <a:rPr lang="ko-KR" altLang="en-US" sz="1800" b="0" i="0">
                <a:solidFill>
                  <a:srgbClr val="404040"/>
                </a:solidFill>
                <a:effectLst/>
                <a:latin typeface="Arial" panose="020B0604020202020204" pitchFamily="34" charset="0"/>
              </a:rPr>
              <a:t>차마</a:t>
            </a:r>
            <a:r>
              <a:rPr lang="en-US" altLang="ko-KR" sz="1800" b="0" i="0">
                <a:solidFill>
                  <a:srgbClr val="404040"/>
                </a:solidFill>
                <a:effectLst/>
                <a:latin typeface="Arial" panose="020B0604020202020204" pitchFamily="34" charset="0"/>
              </a:rPr>
              <a:t>)"</a:t>
            </a:r>
            <a:r>
              <a:rPr lang="ko-KR" altLang="en-US" sz="1800" b="0" i="0">
                <a:solidFill>
                  <a:srgbClr val="404040"/>
                </a:solidFill>
                <a:effectLst/>
                <a:latin typeface="Arial" panose="020B0604020202020204" pitchFamily="34" charset="0"/>
              </a:rPr>
              <a:t>라 함은 다음 각 목의 차와 우마를 말한다</a:t>
            </a:r>
            <a:r>
              <a:rPr lang="en-US" altLang="ko-KR" sz="1800" b="0" i="0">
                <a:solidFill>
                  <a:srgbClr val="404040"/>
                </a:solidFill>
                <a:effectLst/>
                <a:latin typeface="Arial" panose="020B0604020202020204" pitchFamily="34" charset="0"/>
              </a:rPr>
              <a:t>.</a:t>
            </a:r>
          </a:p>
          <a:p>
            <a:pPr algn="l"/>
            <a:r>
              <a:rPr lang="ko-KR" altLang="en-US" sz="1800" b="0" i="0">
                <a:solidFill>
                  <a:srgbClr val="404040"/>
                </a:solidFill>
                <a:effectLst/>
                <a:latin typeface="Arial" panose="020B0604020202020204" pitchFamily="34" charset="0"/>
              </a:rPr>
              <a:t>가</a:t>
            </a:r>
            <a:r>
              <a:rPr lang="en-US" altLang="ko-KR" sz="1800" b="0" i="0">
                <a:solidFill>
                  <a:srgbClr val="404040"/>
                </a:solidFill>
                <a:effectLst/>
                <a:latin typeface="Arial" panose="020B0604020202020204" pitchFamily="34" charset="0"/>
              </a:rPr>
              <a:t>. "</a:t>
            </a:r>
            <a:r>
              <a:rPr lang="ko-KR" altLang="en-US" sz="1800" b="0" i="0">
                <a:solidFill>
                  <a:srgbClr val="404040"/>
                </a:solidFill>
                <a:effectLst/>
                <a:latin typeface="Arial" panose="020B0604020202020204" pitchFamily="34" charset="0"/>
              </a:rPr>
              <a:t>차</a:t>
            </a:r>
            <a:r>
              <a:rPr lang="en-US" altLang="ko-KR" sz="1800" b="0" i="0">
                <a:solidFill>
                  <a:srgbClr val="404040"/>
                </a:solidFill>
                <a:effectLst/>
                <a:latin typeface="Arial" panose="020B0604020202020204" pitchFamily="34" charset="0"/>
              </a:rPr>
              <a:t>"</a:t>
            </a:r>
            <a:r>
              <a:rPr lang="ko-KR" altLang="en-US" sz="1800" b="0" i="0">
                <a:solidFill>
                  <a:srgbClr val="404040"/>
                </a:solidFill>
                <a:effectLst/>
                <a:latin typeface="Arial" panose="020B0604020202020204" pitchFamily="34" charset="0"/>
              </a:rPr>
              <a:t>라 함은 다음의 어느 하나에 해당하는 것을 말한다</a:t>
            </a:r>
            <a:r>
              <a:rPr lang="en-US" altLang="ko-KR" sz="1800" b="0" i="0">
                <a:solidFill>
                  <a:srgbClr val="404040"/>
                </a:solidFill>
                <a:effectLst/>
                <a:latin typeface="Arial" panose="020B0604020202020204" pitchFamily="34" charset="0"/>
              </a:rPr>
              <a:t>.</a:t>
            </a:r>
            <a:br>
              <a:rPr lang="en-US" altLang="ko-KR" sz="1800" b="0" i="0">
                <a:solidFill>
                  <a:srgbClr val="404040"/>
                </a:solidFill>
                <a:effectLst/>
                <a:latin typeface="Arial" panose="020B0604020202020204" pitchFamily="34" charset="0"/>
              </a:rPr>
            </a:br>
            <a:r>
              <a:rPr lang="en-US" altLang="ko-KR" sz="1800" b="0" i="0">
                <a:solidFill>
                  <a:srgbClr val="404040"/>
                </a:solidFill>
                <a:effectLst/>
                <a:latin typeface="Arial" panose="020B0604020202020204" pitchFamily="34" charset="0"/>
              </a:rPr>
              <a:t>(1) </a:t>
            </a:r>
            <a:r>
              <a:rPr lang="ko-KR" altLang="en-US" sz="1800" b="0" i="0">
                <a:solidFill>
                  <a:srgbClr val="404040"/>
                </a:solidFill>
                <a:effectLst/>
                <a:latin typeface="Arial" panose="020B0604020202020204" pitchFamily="34" charset="0"/>
              </a:rPr>
              <a:t>자동차 </a:t>
            </a:r>
            <a:br>
              <a:rPr lang="ko-KR" altLang="en-US" sz="1800" b="0" i="0">
                <a:solidFill>
                  <a:srgbClr val="404040"/>
                </a:solidFill>
                <a:effectLst/>
                <a:latin typeface="Arial" panose="020B0604020202020204" pitchFamily="34" charset="0"/>
              </a:rPr>
            </a:br>
            <a:r>
              <a:rPr lang="en-US" altLang="ko-KR" sz="1800" b="0" i="0">
                <a:solidFill>
                  <a:srgbClr val="404040"/>
                </a:solidFill>
                <a:effectLst/>
                <a:latin typeface="Arial" panose="020B0604020202020204" pitchFamily="34" charset="0"/>
              </a:rPr>
              <a:t>(2) </a:t>
            </a:r>
            <a:r>
              <a:rPr lang="ko-KR" altLang="en-US" sz="1800" b="0" i="0">
                <a:solidFill>
                  <a:srgbClr val="404040"/>
                </a:solidFill>
                <a:effectLst/>
                <a:latin typeface="Arial" panose="020B0604020202020204" pitchFamily="34" charset="0"/>
              </a:rPr>
              <a:t>건설기계</a:t>
            </a:r>
            <a:br>
              <a:rPr lang="ko-KR" altLang="en-US" sz="1800" b="0" i="0">
                <a:solidFill>
                  <a:srgbClr val="404040"/>
                </a:solidFill>
                <a:effectLst/>
                <a:latin typeface="Arial" panose="020B0604020202020204" pitchFamily="34" charset="0"/>
              </a:rPr>
            </a:br>
            <a:r>
              <a:rPr lang="en-US" altLang="ko-KR" sz="1800" b="0" i="0">
                <a:solidFill>
                  <a:srgbClr val="404040"/>
                </a:solidFill>
                <a:effectLst/>
                <a:latin typeface="Arial" panose="020B0604020202020204" pitchFamily="34" charset="0"/>
              </a:rPr>
              <a:t>(3) </a:t>
            </a:r>
            <a:r>
              <a:rPr lang="ko-KR" altLang="en-US" sz="1800" b="0" i="0">
                <a:solidFill>
                  <a:srgbClr val="404040"/>
                </a:solidFill>
                <a:effectLst/>
                <a:latin typeface="Arial" panose="020B0604020202020204" pitchFamily="34" charset="0"/>
              </a:rPr>
              <a:t>원동기장치자전거</a:t>
            </a:r>
            <a:br>
              <a:rPr lang="ko-KR" altLang="en-US" sz="1800" b="0" i="0">
                <a:solidFill>
                  <a:srgbClr val="404040"/>
                </a:solidFill>
                <a:effectLst/>
                <a:latin typeface="Arial" panose="020B0604020202020204" pitchFamily="34" charset="0"/>
              </a:rPr>
            </a:br>
            <a:r>
              <a:rPr lang="en-US" altLang="ko-KR" sz="1800" b="0" i="0">
                <a:solidFill>
                  <a:srgbClr val="404040"/>
                </a:solidFill>
                <a:effectLst/>
                <a:latin typeface="Arial" panose="020B0604020202020204" pitchFamily="34" charset="0"/>
              </a:rPr>
              <a:t>(4) </a:t>
            </a:r>
            <a:r>
              <a:rPr lang="ko-KR" altLang="en-US" sz="1800" b="0" i="0">
                <a:solidFill>
                  <a:srgbClr val="404040"/>
                </a:solidFill>
                <a:effectLst/>
                <a:latin typeface="Arial" panose="020B0604020202020204" pitchFamily="34" charset="0"/>
              </a:rPr>
              <a:t>자전거</a:t>
            </a:r>
            <a:br>
              <a:rPr lang="ko-KR" altLang="en-US" sz="1800" b="0" i="0">
                <a:solidFill>
                  <a:srgbClr val="404040"/>
                </a:solidFill>
                <a:effectLst/>
                <a:latin typeface="Arial" panose="020B0604020202020204" pitchFamily="34" charset="0"/>
              </a:rPr>
            </a:br>
            <a:r>
              <a:rPr lang="en-US" altLang="ko-KR" sz="1800" b="0" i="0">
                <a:solidFill>
                  <a:srgbClr val="404040"/>
                </a:solidFill>
                <a:effectLst/>
                <a:latin typeface="Arial" panose="020B0604020202020204" pitchFamily="34" charset="0"/>
              </a:rPr>
              <a:t>(5) </a:t>
            </a:r>
            <a:r>
              <a:rPr lang="ko-KR" altLang="en-US" sz="1800" b="0" i="0">
                <a:solidFill>
                  <a:srgbClr val="404040"/>
                </a:solidFill>
                <a:effectLst/>
                <a:latin typeface="Arial" panose="020B0604020202020204" pitchFamily="34" charset="0"/>
              </a:rPr>
              <a:t>사람 또는 가축의 힘이나 그 밖의 동력에 의하여 도로에서 운전되는 것</a:t>
            </a:r>
            <a:r>
              <a:rPr lang="en-US" altLang="ko-KR" sz="1800" b="0" i="0">
                <a:solidFill>
                  <a:srgbClr val="404040"/>
                </a:solidFill>
                <a:effectLst/>
                <a:latin typeface="Arial" panose="020B0604020202020204" pitchFamily="34" charset="0"/>
              </a:rPr>
              <a:t>. </a:t>
            </a:r>
            <a:r>
              <a:rPr lang="ko-KR" altLang="en-US" sz="1800" b="0" i="0">
                <a:solidFill>
                  <a:srgbClr val="404040"/>
                </a:solidFill>
                <a:effectLst/>
                <a:latin typeface="Arial" panose="020B0604020202020204" pitchFamily="34" charset="0"/>
              </a:rPr>
              <a:t>다만</a:t>
            </a:r>
            <a:r>
              <a:rPr lang="en-US" altLang="ko-KR" sz="1800" b="0" i="0">
                <a:solidFill>
                  <a:srgbClr val="404040"/>
                </a:solidFill>
                <a:effectLst/>
                <a:latin typeface="Arial" panose="020B0604020202020204" pitchFamily="34" charset="0"/>
              </a:rPr>
              <a:t>, </a:t>
            </a:r>
            <a:r>
              <a:rPr lang="ko-KR" altLang="en-US" sz="1800" b="0" i="0">
                <a:solidFill>
                  <a:srgbClr val="404040"/>
                </a:solidFill>
                <a:effectLst/>
                <a:latin typeface="Arial" panose="020B0604020202020204" pitchFamily="34" charset="0"/>
              </a:rPr>
              <a:t>철길이나 가설된 선에 의하여 운전되는 것</a:t>
            </a:r>
            <a:r>
              <a:rPr lang="en-US" altLang="ko-KR" sz="1800" b="0" i="0">
                <a:solidFill>
                  <a:srgbClr val="404040"/>
                </a:solidFill>
                <a:effectLst/>
                <a:latin typeface="Arial" panose="020B0604020202020204" pitchFamily="34" charset="0"/>
              </a:rPr>
              <a:t>, </a:t>
            </a:r>
            <a:r>
              <a:rPr lang="ko-KR" altLang="en-US" sz="1800" b="0" i="0">
                <a:solidFill>
                  <a:srgbClr val="404040"/>
                </a:solidFill>
                <a:effectLst/>
                <a:latin typeface="Arial" panose="020B0604020202020204" pitchFamily="34" charset="0"/>
              </a:rPr>
              <a:t>유모차와 행정안전부령이 정하는 신체 장애인용 의자차를 제외한다</a:t>
            </a:r>
            <a:r>
              <a:rPr lang="en-US" altLang="ko-KR" sz="1800" b="0" i="0">
                <a:solidFill>
                  <a:srgbClr val="404040"/>
                </a:solidFill>
                <a:effectLst/>
                <a:latin typeface="Arial" panose="020B0604020202020204" pitchFamily="34" charset="0"/>
              </a:rPr>
              <a:t>.</a:t>
            </a:r>
          </a:p>
          <a:p>
            <a:endParaRPr lang="en-US" altLang="ko-KR" b="0" i="0">
              <a:solidFill>
                <a:srgbClr val="333333"/>
              </a:solidFill>
              <a:effectLst/>
              <a:latin typeface="나눔고딕"/>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480B9C-E526-4FAD-B172-492BE2942CD6}" type="slidenum">
              <a:rPr kumimoji="1"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641257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발표는 이 순서대로 진행하겠습니다</a:t>
            </a:r>
            <a:r>
              <a:rPr lang="en-US" altLang="ko-KR"/>
              <a:t>.</a:t>
            </a:r>
            <a:endParaRPr lang="ko-KR" altLang="en-US"/>
          </a:p>
        </p:txBody>
      </p:sp>
    </p:spTree>
    <p:extLst>
      <p:ext uri="{BB962C8B-B14F-4D97-AF65-F5344CB8AC3E}">
        <p14:creationId xmlns:p14="http://schemas.microsoft.com/office/powerpoint/2010/main" val="2282734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p>
            <a:r>
              <a:rPr lang="ko-KR" altLang="en-US" dirty="0"/>
              <a:t>다음 그래프입니다</a:t>
            </a:r>
            <a:r>
              <a:rPr lang="en-US" altLang="ko-KR" dirty="0"/>
              <a:t>.</a:t>
            </a:r>
            <a:endParaRPr lang="ko-KR" altLang="en-US" dirty="0"/>
          </a:p>
          <a:p>
            <a:r>
              <a:rPr lang="en-US" altLang="ko-KR" dirty="0"/>
              <a:t>Top3</a:t>
            </a:r>
            <a:r>
              <a:rPr lang="ko-KR" altLang="en-US" dirty="0"/>
              <a:t> 지역 모두 </a:t>
            </a:r>
            <a:r>
              <a:rPr lang="en-US" altLang="ko-KR" dirty="0"/>
              <a:t>[</a:t>
            </a:r>
            <a:r>
              <a:rPr lang="ko-KR" altLang="en-US" dirty="0"/>
              <a:t>월요일</a:t>
            </a:r>
            <a:r>
              <a:rPr lang="en-US" altLang="ko-KR" dirty="0"/>
              <a:t>]</a:t>
            </a:r>
            <a:r>
              <a:rPr lang="ko-KR" altLang="en-US" dirty="0"/>
              <a:t>에 가장 높은 사망자수를 </a:t>
            </a:r>
            <a:r>
              <a:rPr lang="ko-KR" altLang="en-US"/>
              <a:t>기록했습니다</a:t>
            </a:r>
            <a:r>
              <a:rPr lang="en-US" altLang="ko-KR"/>
              <a:t>.          ************</a:t>
            </a:r>
            <a:r>
              <a:rPr lang="ko-KR" altLang="en-US"/>
              <a:t>돋보기</a:t>
            </a:r>
            <a:r>
              <a:rPr lang="en-US" altLang="ko-KR"/>
              <a:t>!!!!!!***********</a:t>
            </a:r>
            <a:endParaRPr lang="ko-KR" altLang="en-US" dirty="0"/>
          </a:p>
          <a:p>
            <a:endParaRPr lang="ko-KR" altLang="en-US" dirty="0"/>
          </a:p>
          <a:p>
            <a:r>
              <a:rPr lang="ko-KR" altLang="en-US" dirty="0"/>
              <a:t>월별로 보면 제주는 </a:t>
            </a:r>
            <a:r>
              <a:rPr lang="en-US" altLang="ko-KR" dirty="0"/>
              <a:t>3</a:t>
            </a:r>
            <a:r>
              <a:rPr lang="ko-KR" altLang="en-US" dirty="0"/>
              <a:t>월</a:t>
            </a:r>
            <a:r>
              <a:rPr lang="en-US" altLang="ko-KR" dirty="0"/>
              <a:t>, </a:t>
            </a:r>
            <a:r>
              <a:rPr lang="ko-KR" altLang="en-US" dirty="0"/>
              <a:t>전남과 충남은 </a:t>
            </a:r>
            <a:r>
              <a:rPr lang="en-US" altLang="ko-KR" dirty="0"/>
              <a:t>10</a:t>
            </a:r>
            <a:r>
              <a:rPr lang="ko-KR" altLang="en-US" dirty="0"/>
              <a:t>월에 가장 높은 사망자수를 기록했습니다</a:t>
            </a:r>
            <a:r>
              <a:rPr lang="en-US" altLang="ko-KR" dirty="0"/>
              <a:t>. </a:t>
            </a:r>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시간대별로 제주는 오전 </a:t>
            </a:r>
            <a:r>
              <a:rPr lang="en-US" altLang="ko-KR" dirty="0"/>
              <a:t>6</a:t>
            </a:r>
            <a:r>
              <a:rPr lang="ko-KR" altLang="en-US" dirty="0"/>
              <a:t>시와 </a:t>
            </a:r>
            <a:r>
              <a:rPr lang="en-US" altLang="ko-KR" dirty="0"/>
              <a:t>10</a:t>
            </a:r>
            <a:r>
              <a:rPr lang="ko-KR" altLang="en-US" dirty="0"/>
              <a:t>시 사이에</a:t>
            </a:r>
            <a:r>
              <a:rPr lang="en-US" altLang="ko-KR" dirty="0"/>
              <a:t>, </a:t>
            </a:r>
            <a:r>
              <a:rPr lang="ko-KR" altLang="en-US" dirty="0"/>
              <a:t>전남 충남은 저녁 </a:t>
            </a:r>
            <a:r>
              <a:rPr lang="en-US" altLang="ko-KR" dirty="0"/>
              <a:t>6</a:t>
            </a:r>
            <a:r>
              <a:rPr lang="ko-KR" altLang="en-US" dirty="0"/>
              <a:t>시와 </a:t>
            </a:r>
            <a:r>
              <a:rPr lang="en-US" altLang="ko-KR" dirty="0"/>
              <a:t>8</a:t>
            </a:r>
            <a:r>
              <a:rPr lang="ko-KR" altLang="en-US" dirty="0"/>
              <a:t>시에 가장 높은 사망자수를 </a:t>
            </a:r>
            <a:r>
              <a:rPr lang="ko-KR" altLang="en-US"/>
              <a:t>기록했습니다</a:t>
            </a:r>
            <a:r>
              <a:rPr lang="en-US" altLang="ko-KR"/>
              <a:t>.      ************</a:t>
            </a:r>
            <a:r>
              <a:rPr lang="ko-KR" altLang="en-US"/>
              <a:t>축소</a:t>
            </a:r>
            <a:r>
              <a:rPr lang="en-US" altLang="ko-KR"/>
              <a:t>!!!!!!***********</a:t>
            </a:r>
            <a:endParaRPr lang="ko-KR" altLang="en-US"/>
          </a:p>
          <a:p>
            <a:endParaRPr lang="en-US" altLang="ko-KR" dirty="0"/>
          </a:p>
          <a:p>
            <a:endParaRPr lang="en-US" altLang="ko-KR" dirty="0"/>
          </a:p>
          <a:p>
            <a:r>
              <a:rPr lang="ko-KR" altLang="en-US" dirty="0"/>
              <a:t>이 점을 분석해보면 가을부터 사망자 수가 급증하고</a:t>
            </a:r>
            <a:r>
              <a:rPr lang="en-US" altLang="ko-KR" dirty="0"/>
              <a:t>, </a:t>
            </a:r>
            <a:r>
              <a:rPr lang="ko-KR" altLang="en-US" dirty="0"/>
              <a:t>시간대별로는 저녁 </a:t>
            </a:r>
            <a:r>
              <a:rPr lang="en-US" altLang="ko-KR" dirty="0"/>
              <a:t>6</a:t>
            </a:r>
            <a:r>
              <a:rPr lang="ko-KR" altLang="en-US" dirty="0"/>
              <a:t>시부터 </a:t>
            </a:r>
            <a:r>
              <a:rPr lang="en-US" altLang="ko-KR" dirty="0"/>
              <a:t>8</a:t>
            </a:r>
            <a:r>
              <a:rPr lang="ko-KR" altLang="en-US" dirty="0"/>
              <a:t>시가 제일 높은데</a:t>
            </a:r>
            <a:r>
              <a:rPr lang="en-US" altLang="ko-KR" dirty="0"/>
              <a:t>, 10</a:t>
            </a:r>
            <a:r>
              <a:rPr lang="ko-KR" altLang="en-US" dirty="0"/>
              <a:t>월부터 일몰시간이 저녁 </a:t>
            </a:r>
            <a:r>
              <a:rPr lang="en-US" altLang="ko-KR" dirty="0"/>
              <a:t>6</a:t>
            </a:r>
            <a:r>
              <a:rPr lang="ko-KR" altLang="en-US" dirty="0"/>
              <a:t>시 이전으로 빨라지는 점이 사망사고 발생빈도에 영향을 줄 수 있다고 </a:t>
            </a:r>
            <a:r>
              <a:rPr lang="ko-KR" altLang="en-US"/>
              <a:t>생각했습니다</a:t>
            </a:r>
            <a:r>
              <a:rPr lang="en-US" altLang="ko-KR"/>
              <a:t>.</a:t>
            </a:r>
          </a:p>
          <a:p>
            <a:endParaRPr lang="en-US" altLang="ko-KR"/>
          </a:p>
          <a:p>
            <a:r>
              <a:rPr lang="en-US" altLang="ko-KR"/>
              <a:t>&lt;</a:t>
            </a:r>
            <a:r>
              <a:rPr lang="ko-KR" altLang="en-US"/>
              <a:t>관련 </a:t>
            </a:r>
            <a:r>
              <a:rPr lang="en-US" altLang="ko-KR"/>
              <a:t>QnA&gt;</a:t>
            </a:r>
          </a:p>
          <a:p>
            <a:r>
              <a:rPr lang="en-US" altLang="ko-KR"/>
              <a:t>Q : </a:t>
            </a:r>
            <a:r>
              <a:rPr lang="ko-KR" altLang="en-US"/>
              <a:t>월별</a:t>
            </a:r>
            <a:r>
              <a:rPr lang="en-US" altLang="ko-KR"/>
              <a:t>, </a:t>
            </a:r>
            <a:r>
              <a:rPr lang="ko-KR" altLang="en-US"/>
              <a:t>요일별</a:t>
            </a:r>
            <a:r>
              <a:rPr lang="en-US" altLang="ko-KR"/>
              <a:t>, </a:t>
            </a:r>
            <a:r>
              <a:rPr lang="ko-KR" altLang="en-US"/>
              <a:t>시간대별 사망자수 데이터가 무엇을 의미하는가</a:t>
            </a:r>
            <a:r>
              <a:rPr lang="en-US" altLang="ko-KR"/>
              <a:t>?</a:t>
            </a:r>
          </a:p>
          <a:p>
            <a:r>
              <a:rPr lang="en-US" altLang="ko-KR"/>
              <a:t> A : </a:t>
            </a:r>
            <a:r>
              <a:rPr lang="ko-KR" altLang="en-US"/>
              <a:t>우리 팀의 프로젝트는 노인 교통 사망자수의 현황을 확인하고</a:t>
            </a:r>
            <a:r>
              <a:rPr lang="en-US" altLang="ko-KR"/>
              <a:t>, </a:t>
            </a:r>
            <a:r>
              <a:rPr lang="ko-KR" altLang="en-US"/>
              <a:t>이 데이터가 유의미한 데이터로 쓰이는 데에 의미가 있다</a:t>
            </a:r>
            <a:r>
              <a:rPr lang="en-US" altLang="ko-KR"/>
              <a:t>. </a:t>
            </a:r>
            <a:r>
              <a:rPr lang="ko-KR" altLang="en-US"/>
              <a:t>해당 내용으로 비교를 하거나</a:t>
            </a:r>
            <a:r>
              <a:rPr lang="en-US" altLang="ko-KR"/>
              <a:t>, </a:t>
            </a:r>
            <a:r>
              <a:rPr lang="ko-KR" altLang="en-US"/>
              <a:t>어떠한 결론을 도출시키진 못하지만 노인 관련 정책에 도움될 수 있도록 </a:t>
            </a:r>
            <a:r>
              <a:rPr lang="en-US" altLang="ko-KR"/>
              <a:t>'</a:t>
            </a:r>
            <a:r>
              <a:rPr lang="ko-KR" altLang="en-US"/>
              <a:t>현황</a:t>
            </a:r>
            <a:r>
              <a:rPr lang="en-US" altLang="ko-KR"/>
              <a:t>'</a:t>
            </a:r>
            <a:r>
              <a:rPr lang="ko-KR" altLang="en-US"/>
              <a:t>을 분석한 데이터라고 봐주면 되겠다</a:t>
            </a:r>
            <a:r>
              <a:rPr lang="en-US" altLang="ko-KR"/>
              <a:t>.</a:t>
            </a:r>
          </a:p>
          <a:p>
            <a:endParaRPr lang="en-US" altLang="ko-KR" dirty="0"/>
          </a:p>
          <a:p>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hape 508"/>
          <p:cNvSpPr>
            <a:spLocks noGrp="1" noRot="1" noChangeAspect="1"/>
          </p:cNvSpPr>
          <p:nvPr>
            <p:ph type="sldImg"/>
          </p:nvPr>
        </p:nvSpPr>
        <p:spPr>
          <a:prstGeom prst="rect">
            <a:avLst/>
          </a:prstGeom>
        </p:spPr>
        <p:txBody>
          <a:bodyPr/>
          <a:lstStyle/>
          <a:p>
            <a:endParaRPr/>
          </a:p>
        </p:txBody>
      </p:sp>
      <p:sp>
        <p:nvSpPr>
          <p:cNvPr id="509" name="Shape 509"/>
          <p:cNvSpPr>
            <a:spLocks noGrp="1"/>
          </p:cNvSpPr>
          <p:nvPr>
            <p:ph type="body" sz="quarter" idx="1"/>
          </p:nvPr>
        </p:nvSpPr>
        <p:spPr>
          <a:prstGeom prst="rect">
            <a:avLst/>
          </a:prstGeom>
        </p:spPr>
        <p:txBody>
          <a:bodyPr/>
          <a:lstStyle/>
          <a:p>
            <a:r>
              <a:rPr lang="ko-KR" altLang="en-US" dirty="0"/>
              <a:t>분석 결과 노인 교통사고는 다른 연령대보다 사망율이 높고 치명적이었습니다</a:t>
            </a:r>
            <a:r>
              <a:rPr lang="en-US" altLang="ko-KR"/>
              <a:t>. </a:t>
            </a:r>
            <a:r>
              <a:rPr lang="ko-KR" altLang="en-US"/>
              <a:t>그래서 </a:t>
            </a:r>
            <a:r>
              <a:rPr lang="ko-KR" altLang="en-US" dirty="0"/>
              <a:t>저희는 노인 보행자가 교통사고를 당했을 때 바로 다음의 처치가 응급실이라고 판단을 하여 지역별 응급실현황과 사고다발지역을 함께 연결시켜 분석해봤습니다</a:t>
            </a:r>
            <a:r>
              <a:rPr lang="en-US" altLang="ko-KR" dirty="0"/>
              <a:t>.</a:t>
            </a:r>
          </a:p>
          <a:p>
            <a:endParaRPr lang="en-US" altLang="ko-KR" dirty="0"/>
          </a:p>
          <a:p>
            <a:r>
              <a:rPr lang="ko-KR" altLang="en-US" dirty="0"/>
              <a:t>첫번째로</a:t>
            </a:r>
            <a:r>
              <a:rPr lang="en-US" altLang="ko-KR" dirty="0"/>
              <a:t>, </a:t>
            </a:r>
            <a:r>
              <a:rPr lang="ko-KR" altLang="en-US" dirty="0"/>
              <a:t>위 데이터는 세 지역의 응급실 현황을 보여주는 그래프입니다</a:t>
            </a:r>
            <a:r>
              <a:rPr lang="en-US" altLang="ko-KR" dirty="0"/>
              <a:t>.</a:t>
            </a:r>
          </a:p>
          <a:p>
            <a:r>
              <a:rPr lang="ko-KR" altLang="en-US" dirty="0"/>
              <a:t>응급실이 있는 병원의 개수는 전남 </a:t>
            </a:r>
            <a:r>
              <a:rPr lang="en-US" altLang="ko-KR" dirty="0"/>
              <a:t>23</a:t>
            </a:r>
            <a:r>
              <a:rPr lang="ko-KR" altLang="en-US" dirty="0"/>
              <a:t>곳</a:t>
            </a:r>
            <a:r>
              <a:rPr lang="en-US" altLang="ko-KR" dirty="0"/>
              <a:t>, </a:t>
            </a:r>
            <a:r>
              <a:rPr lang="ko-KR" altLang="en-US" dirty="0"/>
              <a:t>충남 </a:t>
            </a:r>
            <a:r>
              <a:rPr lang="en-US" altLang="ko-KR" dirty="0"/>
              <a:t>13</a:t>
            </a:r>
            <a:r>
              <a:rPr lang="ko-KR" altLang="en-US" dirty="0"/>
              <a:t>곳</a:t>
            </a:r>
            <a:r>
              <a:rPr lang="en-US" altLang="ko-KR" dirty="0"/>
              <a:t>, </a:t>
            </a:r>
            <a:r>
              <a:rPr lang="ko-KR" altLang="en-US" dirty="0"/>
              <a:t>제주 </a:t>
            </a:r>
            <a:r>
              <a:rPr lang="en-US" altLang="ko-KR" dirty="0"/>
              <a:t>6</a:t>
            </a:r>
            <a:r>
              <a:rPr lang="ko-KR" altLang="en-US" dirty="0"/>
              <a:t>곳으로 나타났습니다</a:t>
            </a:r>
            <a:r>
              <a:rPr lang="en-US" altLang="ko-KR" dirty="0"/>
              <a:t>.</a:t>
            </a:r>
          </a:p>
          <a:p>
            <a:endParaRPr lang="en-US"/>
          </a:p>
          <a:p>
            <a:r>
              <a:rPr lang="en-US" altLang="ko-KR"/>
              <a:t>&lt;</a:t>
            </a:r>
            <a:r>
              <a:rPr lang="ko-KR" altLang="en-US"/>
              <a:t>관련 </a:t>
            </a:r>
            <a:r>
              <a:rPr lang="en-US" altLang="ko-KR"/>
              <a:t>QnA&gt;</a:t>
            </a:r>
          </a:p>
          <a:p>
            <a:endParaRPr lang="en-US" altLang="ko-KR"/>
          </a:p>
          <a:p>
            <a:r>
              <a:rPr lang="en-US" altLang="ko-KR"/>
              <a:t>Q : </a:t>
            </a:r>
            <a:r>
              <a:rPr lang="ko-KR" altLang="en-US"/>
              <a:t>왜 응급실과 사고다발지역을 연관시켰는가</a:t>
            </a:r>
            <a:r>
              <a:rPr lang="en-US" altLang="ko-KR"/>
              <a:t>? </a:t>
            </a:r>
            <a:r>
              <a:rPr lang="ko-KR" altLang="en-US"/>
              <a:t>둘의 상관관계 질문</a:t>
            </a:r>
            <a:r>
              <a:rPr lang="en-US" altLang="ko-KR"/>
              <a:t>?</a:t>
            </a:r>
          </a:p>
          <a:p>
            <a:r>
              <a:rPr lang="en-US" altLang="ko-KR"/>
              <a:t>A : </a:t>
            </a:r>
            <a:r>
              <a:rPr lang="ko-KR" altLang="en-US"/>
              <a:t>노인 교통사고는 다른 연령대별보다 훨씬 더 사망율이 높고 치명적이라고 생각을했다</a:t>
            </a:r>
            <a:r>
              <a:rPr lang="en-US" altLang="ko-KR"/>
              <a:t>. </a:t>
            </a:r>
            <a:r>
              <a:rPr lang="ko-KR" altLang="en-US"/>
              <a:t>또한</a:t>
            </a:r>
            <a:r>
              <a:rPr lang="en-US" altLang="ko-KR"/>
              <a:t>, </a:t>
            </a:r>
            <a:r>
              <a:rPr lang="ko-KR" altLang="en-US"/>
              <a:t>노인보행자가 교통사고를 당했을때 바로 다음의 처치가 응급실이라고 판단을하여 지역별 응급실현황과 사고다발지역을 함께 연결시켜 분석해보았다</a:t>
            </a:r>
            <a:r>
              <a:rPr lang="en-US" altLang="ko-KR"/>
              <a:t>. (</a:t>
            </a:r>
            <a:r>
              <a:rPr lang="ko-KR" altLang="en-US"/>
              <a:t>재영추가</a:t>
            </a:r>
            <a:r>
              <a:rPr lang="en-US" altLang="ko-KR"/>
              <a:t>)</a:t>
            </a:r>
            <a:r>
              <a:rPr lang="ko-KR" altLang="en-US"/>
              <a:t>촌락에 거주하는 노인보행자가 교통사고를 당했지만</a:t>
            </a:r>
            <a:r>
              <a:rPr lang="en-US" altLang="ko-KR"/>
              <a:t>, </a:t>
            </a:r>
            <a:r>
              <a:rPr lang="ko-KR" altLang="en-US"/>
              <a:t>응급의료기관이 근처에 없어 골든아워를 놓치고 타지역으로 이송 중 과다 출혈로 치료도 못 하고 사망하는 사례가 발생하고 있고 사고다발지역과 응급실의 거리는 노인뿐만 아니라 전 연령층에서 가장 중요한 요소 중 하나라고 생각합니다</a:t>
            </a:r>
            <a:r>
              <a:rPr lang="en-US" altLang="ko-KR"/>
              <a:t>. (</a:t>
            </a:r>
            <a:r>
              <a:rPr lang="ko-KR" altLang="en-US"/>
              <a:t>관련기사 </a:t>
            </a:r>
            <a:r>
              <a:rPr lang="en-US" altLang="ko-KR"/>
              <a:t>https://www.ytn.co.kr/_ln/0103_201603251041113275)</a:t>
            </a:r>
          </a:p>
          <a:p>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Shape 534"/>
          <p:cNvSpPr>
            <a:spLocks noGrp="1" noRot="1" noChangeAspect="1"/>
          </p:cNvSpPr>
          <p:nvPr>
            <p:ph type="sldImg"/>
          </p:nvPr>
        </p:nvSpPr>
        <p:spPr>
          <a:prstGeom prst="rect">
            <a:avLst/>
          </a:prstGeom>
        </p:spPr>
        <p:txBody>
          <a:bodyPr/>
          <a:lstStyle/>
          <a:p>
            <a:endParaRPr/>
          </a:p>
        </p:txBody>
      </p:sp>
      <p:sp>
        <p:nvSpPr>
          <p:cNvPr id="535" name="Shape 535"/>
          <p:cNvSpPr>
            <a:spLocks noGrp="1"/>
          </p:cNvSpPr>
          <p:nvPr>
            <p:ph type="body" sz="quarter" idx="1"/>
          </p:nvPr>
        </p:nvSpPr>
        <p:spPr>
          <a:prstGeom prst="rect">
            <a:avLst/>
          </a:prstGeom>
        </p:spPr>
        <p:txBody>
          <a:bodyPr/>
          <a:lstStyle/>
          <a:p>
            <a:r>
              <a:rPr lang="ko-KR" altLang="en-US" dirty="0"/>
              <a:t>다음으로 </a:t>
            </a:r>
            <a:endParaRPr dirty="0"/>
          </a:p>
          <a:p>
            <a:r>
              <a:rPr lang="ko-KR" altLang="en-US" dirty="0"/>
              <a:t>세 지역의 사고 다발지역과 응급실 간의 평균거리를 반경으로 표시해 </a:t>
            </a:r>
            <a:r>
              <a:rPr lang="en-US" altLang="ko-KR" dirty="0"/>
              <a:t>FOLIUM</a:t>
            </a:r>
            <a:r>
              <a:rPr lang="ko-KR" altLang="en-US" dirty="0"/>
              <a:t>으로 시각화 하였습니다</a:t>
            </a:r>
            <a:r>
              <a:rPr lang="en-US" altLang="ko-KR" dirty="0"/>
              <a:t>. </a:t>
            </a:r>
          </a:p>
          <a:p>
            <a:endParaRPr lang="en-US" altLang="ko-KR" dirty="0"/>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첫번째로 제주를 </a:t>
            </a:r>
            <a:r>
              <a:rPr lang="ko-KR" altLang="en-US"/>
              <a:t>보시겠습니다</a:t>
            </a:r>
            <a:r>
              <a:rPr lang="en-US" altLang="ko-KR"/>
              <a:t>. </a:t>
            </a:r>
            <a:r>
              <a:rPr lang="ko-KR" altLang="en-US"/>
              <a:t>보시다시피 공항 등</a:t>
            </a:r>
            <a:r>
              <a:rPr lang="en-US" altLang="ko-KR"/>
              <a:t> </a:t>
            </a:r>
            <a:r>
              <a:rPr lang="ko-KR" altLang="en-US"/>
              <a:t>유동인구가 </a:t>
            </a:r>
            <a:r>
              <a:rPr lang="ko-KR" altLang="en-US" dirty="0"/>
              <a:t>많은 도심에서만 교통사고 </a:t>
            </a:r>
            <a:r>
              <a:rPr lang="ko-KR" altLang="en-US"/>
              <a:t>다발지역이 형성돼 있습니다</a:t>
            </a:r>
            <a:r>
              <a:rPr lang="en-US" altLang="ko-KR"/>
              <a:t>. </a:t>
            </a:r>
            <a:r>
              <a:rPr lang="ko-KR" altLang="en-US"/>
              <a:t>또한 제주가 섬이다 보니 두 지점 간의 평균거리가 내륙보다는 짧았습니다</a:t>
            </a:r>
            <a:r>
              <a:rPr lang="en-US" altLang="ko-KR"/>
              <a:t>. </a:t>
            </a:r>
            <a:r>
              <a:rPr lang="ko-KR" altLang="en-US"/>
              <a:t> </a:t>
            </a:r>
            <a:endParaRPr lang="en-US" altLang="ko-KR" dirty="0"/>
          </a:p>
          <a:p>
            <a:pPr marL="0" marR="0" lvl="0" indent="0" defTabSz="457200" eaLnBrk="1" fontAlgn="auto" latinLnBrk="0" hangingPunct="1">
              <a:lnSpc>
                <a:spcPct val="117999"/>
              </a:lnSpc>
              <a:spcBef>
                <a:spcPts val="0"/>
              </a:spcBef>
              <a:spcAft>
                <a:spcPts val="0"/>
              </a:spcAft>
              <a:buClrTx/>
              <a:buSzTx/>
              <a:buFontTx/>
              <a:buNone/>
              <a:tabLst/>
              <a:defRPr/>
            </a:pPr>
            <a:endParaRPr lang="en-US" altLang="ko-KR" dirty="0"/>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두번째로 전남은</a:t>
            </a:r>
            <a:r>
              <a:rPr lang="en-US" altLang="ko-KR" dirty="0"/>
              <a:t> </a:t>
            </a:r>
            <a:r>
              <a:rPr lang="ko-KR" altLang="en-US" dirty="0"/>
              <a:t>주요 도시에서의 사고다발지역 평균거리인 </a:t>
            </a:r>
            <a:r>
              <a:rPr lang="en-US" altLang="ko-KR" dirty="0"/>
              <a:t>10.5km </a:t>
            </a:r>
            <a:r>
              <a:rPr lang="ko-KR" altLang="en-US" dirty="0"/>
              <a:t>반경 내에 응급실이 있었지만</a:t>
            </a:r>
            <a:r>
              <a:rPr lang="en-US" altLang="ko-KR" dirty="0"/>
              <a:t> </a:t>
            </a:r>
            <a:r>
              <a:rPr lang="ko-KR" altLang="en-US" dirty="0"/>
              <a:t>진도와 같은 섬지역이나 촌락에서 발생한 사고는 짧은 시간 내에 응급실로 도달할 수 없습니다</a:t>
            </a:r>
            <a:r>
              <a:rPr lang="en-US" altLang="ko-KR" dirty="0"/>
              <a:t>.</a:t>
            </a:r>
          </a:p>
          <a:p>
            <a:pPr marL="0" marR="0" lvl="0" indent="0" defTabSz="457200" eaLnBrk="1" fontAlgn="auto" latinLnBrk="0" hangingPunct="1">
              <a:lnSpc>
                <a:spcPct val="117999"/>
              </a:lnSpc>
              <a:spcBef>
                <a:spcPts val="0"/>
              </a:spcBef>
              <a:spcAft>
                <a:spcPts val="0"/>
              </a:spcAft>
              <a:buClrTx/>
              <a:buSzTx/>
              <a:buFontTx/>
              <a:buNone/>
              <a:tabLst/>
              <a:defRPr/>
            </a:pPr>
            <a:endParaRPr lang="en-US" altLang="ko-KR" dirty="0"/>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마지막 충남은 세 지역 중 가장 높은 노인 인구수가 나타났고 응급실은 전남보다 상대적으로 부족하다는 것을 알 수 있었습니다</a:t>
            </a:r>
            <a:r>
              <a:rPr lang="en-US" altLang="ko-KR" dirty="0"/>
              <a:t>. </a:t>
            </a:r>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평균 </a:t>
            </a:r>
            <a:r>
              <a:rPr lang="en-US" altLang="ko-KR" dirty="0"/>
              <a:t>15.6km</a:t>
            </a:r>
            <a:r>
              <a:rPr lang="ko-KR" altLang="en-US" dirty="0"/>
              <a:t>를 기준으로 반경을 표시하였고 그 결과 전남과 비슷한 형태를 볼 수 있습니다</a:t>
            </a:r>
            <a:r>
              <a:rPr lang="en-US" altLang="ko-KR" dirty="0"/>
              <a:t>.</a:t>
            </a:r>
          </a:p>
          <a:p>
            <a:endParaRPr lang="en-US"/>
          </a:p>
          <a:p>
            <a:endParaRPr lang="en-US"/>
          </a:p>
          <a:p>
            <a:r>
              <a:rPr lang="en-US" altLang="ko-KR"/>
              <a:t>&lt;</a:t>
            </a:r>
            <a:r>
              <a:rPr lang="ko-KR" altLang="en-US"/>
              <a:t>관련 </a:t>
            </a:r>
            <a:r>
              <a:rPr lang="en-US" altLang="ko-KR"/>
              <a:t>QnA&gt;</a:t>
            </a:r>
          </a:p>
          <a:p>
            <a:r>
              <a:rPr lang="en-US" altLang="ko-KR"/>
              <a:t>Q : </a:t>
            </a:r>
            <a:r>
              <a:rPr lang="ko-KR" altLang="en-US"/>
              <a:t>사고다발 지역이 노인뿐 아니라 전 연령층에서 일어나는 지역인지 확인해봤는가</a:t>
            </a:r>
            <a:r>
              <a:rPr lang="en-US" altLang="ko-KR"/>
              <a:t>? </a:t>
            </a:r>
          </a:p>
          <a:p>
            <a:r>
              <a:rPr lang="en-US" altLang="ko-KR"/>
              <a:t>A : </a:t>
            </a:r>
            <a:r>
              <a:rPr lang="ko-KR" altLang="en-US"/>
              <a:t>맨 앞에서 연령층별 교통사고 사망자수를 확인했을 때</a:t>
            </a:r>
            <a:r>
              <a:rPr lang="en-US" altLang="ko-KR"/>
              <a:t>, </a:t>
            </a:r>
            <a:r>
              <a:rPr lang="ko-KR" altLang="en-US"/>
              <a:t>다른 연령층과 비교했을 때 노인층이 현저히 높게 나타났다</a:t>
            </a:r>
            <a:r>
              <a:rPr lang="en-US" altLang="ko-KR"/>
              <a:t>. </a:t>
            </a:r>
            <a:r>
              <a:rPr lang="ko-KR" altLang="en-US"/>
              <a:t>이 점을 바탕으로 다른 연령대보다 노인이 치명적일 것이라 판단하고 우선 조사하여 전 연령층과 비교하진 않았으며</a:t>
            </a:r>
            <a:r>
              <a:rPr lang="en-US" altLang="ko-KR"/>
              <a:t>, </a:t>
            </a:r>
            <a:r>
              <a:rPr lang="ko-KR" altLang="en-US"/>
              <a:t>프로젝트를 진행하면서 해당 내용을 향후 과제로 남겨둔 점 참고 바람</a:t>
            </a:r>
          </a:p>
          <a:p>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Shape 548"/>
          <p:cNvSpPr>
            <a:spLocks noGrp="1" noRot="1" noChangeAspect="1"/>
          </p:cNvSpPr>
          <p:nvPr>
            <p:ph type="sldImg"/>
          </p:nvPr>
        </p:nvSpPr>
        <p:spPr>
          <a:prstGeom prst="rect">
            <a:avLst/>
          </a:prstGeom>
        </p:spPr>
        <p:txBody>
          <a:bodyPr/>
          <a:lstStyle/>
          <a:p>
            <a:endParaRPr/>
          </a:p>
        </p:txBody>
      </p:sp>
      <p:sp>
        <p:nvSpPr>
          <p:cNvPr id="549" name="Shape 54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FOLIUM</a:t>
            </a:r>
            <a:r>
              <a:rPr lang="ko-KR" altLang="en-US" dirty="0"/>
              <a:t>으로 시각화 진행 후 사고다발지역과 응급실 간의 거리를 박스 플롯으로 표현해 보았습니다</a:t>
            </a:r>
            <a:r>
              <a:rPr lang="en-US" altLang="ko-KR" dirty="0"/>
              <a:t>.</a:t>
            </a:r>
          </a:p>
          <a:p>
            <a:pPr marL="0" marR="0" lvl="0" indent="0" defTabSz="457200" eaLnBrk="1" fontAlgn="auto" latinLnBrk="0" hangingPunct="1">
              <a:lnSpc>
                <a:spcPct val="117999"/>
              </a:lnSpc>
              <a:spcBef>
                <a:spcPts val="0"/>
              </a:spcBef>
              <a:spcAft>
                <a:spcPts val="0"/>
              </a:spcAft>
              <a:buClrTx/>
              <a:buSzTx/>
              <a:buFontTx/>
              <a:buNone/>
              <a:tabLst/>
              <a:defRPr/>
            </a:pPr>
            <a:endParaRPr lang="en-US" altLang="ko-KR" dirty="0"/>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제주의 경우</a:t>
            </a:r>
            <a:r>
              <a:rPr lang="en-US" altLang="ko-KR" dirty="0"/>
              <a:t> </a:t>
            </a:r>
            <a:r>
              <a:rPr lang="ko-KR" altLang="en-US" dirty="0"/>
              <a:t>사고다발 지역과 응급실 간의 최소 거리는 </a:t>
            </a:r>
            <a:r>
              <a:rPr lang="en-US" altLang="ko-KR" dirty="0"/>
              <a:t>200m, </a:t>
            </a:r>
            <a:r>
              <a:rPr lang="ko-KR" altLang="en-US" dirty="0"/>
              <a:t>최대 거리는 </a:t>
            </a:r>
            <a:r>
              <a:rPr lang="en-US" altLang="ko-KR" dirty="0"/>
              <a:t>2.7km </a:t>
            </a:r>
            <a:r>
              <a:rPr lang="ko-KR" altLang="en-US" dirty="0"/>
              <a:t>사이에서 사고가 나타난 것을 확인하였습니다</a:t>
            </a:r>
            <a:r>
              <a:rPr lang="en-US" altLang="ko-KR" dirty="0"/>
              <a:t>.</a:t>
            </a:r>
          </a:p>
          <a:p>
            <a:pPr marL="0" marR="0" lvl="0" indent="0" defTabSz="457200" eaLnBrk="1" fontAlgn="auto" latinLnBrk="0" hangingPunct="1">
              <a:lnSpc>
                <a:spcPct val="117999"/>
              </a:lnSpc>
              <a:spcBef>
                <a:spcPts val="0"/>
              </a:spcBef>
              <a:spcAft>
                <a:spcPts val="0"/>
              </a:spcAft>
              <a:buClrTx/>
              <a:buSzTx/>
              <a:buFontTx/>
              <a:buNone/>
              <a:tabLst/>
              <a:defRPr/>
            </a:pPr>
            <a:endParaRPr lang="en-US" altLang="ko-KR" dirty="0"/>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내륙에 있는 두 지역을 더해 비교했을 때 전남과 충남의 응급실 거리는 사고다발지역과 거리가 있다는 점을 알 수 있었습니다</a:t>
            </a:r>
            <a:r>
              <a:rPr lang="en-US" altLang="ko-KR" dirty="0"/>
              <a:t>. </a:t>
            </a:r>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예를 들면 전남은 </a:t>
            </a:r>
            <a:r>
              <a:rPr lang="ko-KR" altLang="en-US" dirty="0" err="1"/>
              <a:t>진도읍</a:t>
            </a:r>
            <a:r>
              <a:rPr lang="en-US" altLang="ko-KR" dirty="0"/>
              <a:t>, </a:t>
            </a:r>
            <a:r>
              <a:rPr lang="ko-KR" altLang="en-US" dirty="0"/>
              <a:t>충남은 서천읍이 응급실과 가장 멉니다</a:t>
            </a:r>
            <a:r>
              <a:rPr lang="en-US" altLang="ko-KR" dirty="0"/>
              <a:t>. </a:t>
            </a:r>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altLang="ko-KR" dirty="0"/>
          </a:p>
          <a:p>
            <a:r>
              <a:rPr lang="en-US" altLang="ko-KR"/>
              <a:t>&lt;</a:t>
            </a:r>
            <a:r>
              <a:rPr lang="ko-KR" altLang="en-US"/>
              <a:t>관련 </a:t>
            </a:r>
            <a:r>
              <a:rPr lang="en-US" altLang="ko-KR"/>
              <a:t>QnA&gt;</a:t>
            </a:r>
          </a:p>
          <a:p>
            <a:r>
              <a:rPr lang="ko-KR" altLang="en-US"/>
              <a:t>전남의 경우 제주와는 달리 상대적으로 응급실과 교통사고 다발지역  차이가 있다는 걸 알 수 있었습니다</a:t>
            </a:r>
            <a:r>
              <a:rPr lang="en-US" altLang="ko-KR"/>
              <a:t>. </a:t>
            </a:r>
            <a:r>
              <a:rPr lang="ko-KR" altLang="en-US"/>
              <a:t>특히 </a:t>
            </a:r>
            <a:r>
              <a:rPr lang="en-US" altLang="ko-KR"/>
              <a:t>47.8km</a:t>
            </a:r>
            <a:r>
              <a:rPr lang="ko-KR" altLang="en-US"/>
              <a:t>로 응급실과의 거리가 가장 많이 차이나는 진도읍을 보며 섬지역이나 촌락에서 병원 인프라가 부족하다는 걸 알 수 있었습니다</a:t>
            </a:r>
            <a:r>
              <a:rPr lang="en-US" altLang="ko-KR"/>
              <a:t>.</a:t>
            </a:r>
          </a:p>
          <a:p>
            <a:endParaRPr lang="en-US" altLang="ko-KR"/>
          </a:p>
          <a:p>
            <a:r>
              <a:rPr lang="ko-KR" altLang="en-US"/>
              <a:t>충남의 경우는 두개의 지역보다 넓은 </a:t>
            </a:r>
            <a:r>
              <a:rPr lang="en-US" altLang="ko-KR"/>
              <a:t>boxplot</a:t>
            </a:r>
            <a:r>
              <a:rPr lang="ko-KR" altLang="en-US"/>
              <a:t>의 형태로서 제주와 전남에 비해서 여러 사고지점들이 응급실 거리가 멀다는 걸 의미했습니다</a:t>
            </a:r>
            <a:r>
              <a:rPr lang="en-US" altLang="ko-KR"/>
              <a:t>. </a:t>
            </a:r>
            <a:r>
              <a:rPr lang="ko-KR" altLang="en-US"/>
              <a:t>이러한 요인으로는 노인교통사고 사망자수는 전남에 비해 높았지만</a:t>
            </a:r>
            <a:r>
              <a:rPr lang="en-US" altLang="ko-KR"/>
              <a:t>, </a:t>
            </a:r>
            <a:r>
              <a:rPr lang="ko-KR" altLang="en-US"/>
              <a:t>상대적으로 응급실 현황이 적은 점을 하나의 요인으로 생각 해 볼 수 있었습니다</a:t>
            </a:r>
            <a:r>
              <a:rPr lang="en-US" altLang="ko-KR"/>
              <a:t>.</a:t>
            </a:r>
          </a:p>
          <a:p>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241679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Shape 579"/>
          <p:cNvSpPr>
            <a:spLocks noGrp="1" noRot="1" noChangeAspect="1"/>
          </p:cNvSpPr>
          <p:nvPr>
            <p:ph type="sldImg"/>
          </p:nvPr>
        </p:nvSpPr>
        <p:spPr>
          <a:prstGeom prst="rect">
            <a:avLst/>
          </a:prstGeom>
        </p:spPr>
        <p:txBody>
          <a:bodyPr/>
          <a:lstStyle/>
          <a:p>
            <a:endParaRPr/>
          </a:p>
        </p:txBody>
      </p:sp>
      <p:sp>
        <p:nvSpPr>
          <p:cNvPr id="580" name="Shape 580"/>
          <p:cNvSpPr>
            <a:spLocks noGrp="1"/>
          </p:cNvSpPr>
          <p:nvPr>
            <p:ph type="body" sz="quarter" idx="1"/>
          </p:nvPr>
        </p:nvSpPr>
        <p:spPr>
          <a:prstGeom prst="rect">
            <a:avLst/>
          </a:prstGeom>
        </p:spPr>
        <p:txBody>
          <a:bodyPr/>
          <a:lstStyle/>
          <a:p>
            <a:r>
              <a:rPr lang="ko-KR" altLang="en-US"/>
              <a:t>이제 마무리입니다</a:t>
            </a:r>
            <a:r>
              <a:rPr lang="en-US" altLang="ko-KR"/>
              <a:t>.</a:t>
            </a:r>
            <a:endParaRPr lang="en-US"/>
          </a:p>
          <a:p>
            <a:r>
              <a:rPr lang="en-US"/>
              <a:t>(</a:t>
            </a:r>
            <a:r>
              <a:rPr lang="ko-KR" altLang="en-US"/>
              <a:t>클릭</a:t>
            </a:r>
            <a:r>
              <a:rPr lang="en-US" altLang="ko-KR"/>
              <a:t>) </a:t>
            </a:r>
            <a:r>
              <a:t>프로젝트 </a:t>
            </a:r>
            <a:r>
              <a:rPr dirty="0" err="1"/>
              <a:t>분석</a:t>
            </a:r>
            <a:r>
              <a:rPr dirty="0"/>
              <a:t> </a:t>
            </a:r>
            <a:r>
              <a:rPr dirty="0" err="1"/>
              <a:t>결과</a:t>
            </a:r>
            <a:r>
              <a:rPr dirty="0"/>
              <a:t> </a:t>
            </a:r>
            <a:r>
              <a:rPr dirty="0" err="1"/>
              <a:t>노인교통사고</a:t>
            </a:r>
            <a:r>
              <a:rPr dirty="0"/>
              <a:t> </a:t>
            </a:r>
            <a:r>
              <a:rPr dirty="0" err="1"/>
              <a:t>사망자수</a:t>
            </a:r>
            <a:r>
              <a:rPr dirty="0"/>
              <a:t> </a:t>
            </a:r>
            <a:r>
              <a:rPr dirty="0" err="1"/>
              <a:t>비율이</a:t>
            </a:r>
            <a:r>
              <a:rPr dirty="0"/>
              <a:t> </a:t>
            </a:r>
            <a:r>
              <a:rPr dirty="0" err="1"/>
              <a:t>높은</a:t>
            </a:r>
            <a:r>
              <a:rPr dirty="0"/>
              <a:t> </a:t>
            </a:r>
            <a:r>
              <a:rPr dirty="0" err="1"/>
              <a:t>지역은</a:t>
            </a:r>
            <a:r>
              <a:rPr dirty="0"/>
              <a:t> </a:t>
            </a:r>
            <a:r>
              <a:rPr dirty="0" err="1"/>
              <a:t>제주,전남,충남</a:t>
            </a:r>
            <a:r>
              <a:rPr dirty="0"/>
              <a:t> </a:t>
            </a:r>
            <a:r>
              <a:rPr err="1"/>
              <a:t>순으로</a:t>
            </a:r>
            <a:r>
              <a:t> </a:t>
            </a:r>
            <a:r>
              <a:rPr lang="ko-KR" altLang="en-US"/>
              <a:t>집중돼있으며</a:t>
            </a:r>
            <a:r>
              <a:t>, </a:t>
            </a:r>
            <a:endParaRPr lang="en-US"/>
          </a:p>
          <a:p>
            <a:endParaRPr lang="en-US"/>
          </a:p>
          <a:p>
            <a:r>
              <a:t>세 </a:t>
            </a:r>
            <a:r>
              <a:rPr dirty="0" err="1"/>
              <a:t>지역</a:t>
            </a:r>
            <a:r>
              <a:rPr dirty="0"/>
              <a:t> </a:t>
            </a:r>
            <a:r>
              <a:rPr err="1"/>
              <a:t>모두</a:t>
            </a:r>
            <a:r>
              <a:t> </a:t>
            </a:r>
            <a:r>
              <a:rPr lang="en-US" altLang="ko-KR"/>
              <a:t>(</a:t>
            </a:r>
            <a:r>
              <a:rPr lang="ko-KR" altLang="en-US"/>
              <a:t>클릭</a:t>
            </a:r>
            <a:r>
              <a:rPr lang="en-US" altLang="ko-KR"/>
              <a:t>) </a:t>
            </a:r>
            <a:r>
              <a:t>가장 </a:t>
            </a:r>
            <a:r>
              <a:rPr dirty="0" err="1"/>
              <a:t>높은</a:t>
            </a:r>
            <a:r>
              <a:rPr dirty="0"/>
              <a:t> </a:t>
            </a:r>
            <a:r>
              <a:rPr err="1"/>
              <a:t>사고</a:t>
            </a:r>
            <a:r>
              <a:t> 발생율</a:t>
            </a:r>
            <a:r>
              <a:rPr lang="ko-KR" altLang="en-US"/>
              <a:t>이 횡단 중에</a:t>
            </a:r>
            <a:r>
              <a:t> 나타</a:t>
            </a:r>
            <a:r>
              <a:rPr lang="ko-KR" altLang="en-US"/>
              <a:t>납</a:t>
            </a:r>
            <a:r>
              <a:t>니다. 세부적으로</a:t>
            </a:r>
            <a:r>
              <a:rPr lang="ko-KR" altLang="en-US"/>
              <a:t>는</a:t>
            </a:r>
            <a:r>
              <a:t> 세</a:t>
            </a:r>
            <a:r>
              <a:rPr lang="en-US"/>
              <a:t> </a:t>
            </a:r>
            <a:r>
              <a:t>지역 </a:t>
            </a:r>
            <a:r>
              <a:rPr err="1"/>
              <a:t>모두</a:t>
            </a:r>
            <a:r>
              <a:t> </a:t>
            </a:r>
            <a:r>
              <a:rPr lang="en-US" altLang="ko-KR"/>
              <a:t>(</a:t>
            </a:r>
            <a:r>
              <a:rPr lang="ko-KR" altLang="en-US"/>
              <a:t>클릭</a:t>
            </a:r>
            <a:r>
              <a:rPr lang="en-US" altLang="ko-KR"/>
              <a:t>) </a:t>
            </a:r>
            <a:r>
              <a:t>월요일에 </a:t>
            </a:r>
            <a:r>
              <a:rPr dirty="0" err="1"/>
              <a:t>가장</a:t>
            </a:r>
            <a:r>
              <a:rPr dirty="0"/>
              <a:t> </a:t>
            </a:r>
            <a:r>
              <a:rPr err="1"/>
              <a:t>높은</a:t>
            </a:r>
            <a:r>
              <a:t> 사망자수를 </a:t>
            </a:r>
            <a:r>
              <a:rPr dirty="0" err="1"/>
              <a:t>기록했습니다</a:t>
            </a:r>
            <a:r>
              <a:rPr dirty="0"/>
              <a:t>. </a:t>
            </a:r>
            <a:r>
              <a:rPr dirty="0" err="1"/>
              <a:t>월별로는</a:t>
            </a:r>
            <a:r>
              <a:rPr dirty="0"/>
              <a:t> </a:t>
            </a:r>
            <a:r>
              <a:rPr dirty="0" err="1"/>
              <a:t>제주는</a:t>
            </a:r>
            <a:r>
              <a:rPr dirty="0"/>
              <a:t> 3월, </a:t>
            </a:r>
            <a:r>
              <a:rPr dirty="0" err="1"/>
              <a:t>전남과</a:t>
            </a:r>
            <a:r>
              <a:rPr dirty="0"/>
              <a:t> </a:t>
            </a:r>
            <a:r>
              <a:rPr dirty="0" err="1"/>
              <a:t>충남은</a:t>
            </a:r>
            <a:r>
              <a:rPr dirty="0"/>
              <a:t> 10월, </a:t>
            </a:r>
            <a:r>
              <a:rPr dirty="0" err="1"/>
              <a:t>시간대별로는</a:t>
            </a:r>
            <a:r>
              <a:rPr dirty="0"/>
              <a:t> </a:t>
            </a:r>
            <a:r>
              <a:rPr err="1"/>
              <a:t>제주는</a:t>
            </a:r>
            <a:r>
              <a:t> 오전</a:t>
            </a:r>
            <a:r>
              <a:rPr lang="en-US"/>
              <a:t> </a:t>
            </a:r>
            <a:r>
              <a:t>6</a:t>
            </a:r>
            <a:r>
              <a:rPr dirty="0"/>
              <a:t>시와 10시 </a:t>
            </a:r>
            <a:r>
              <a:rPr err="1"/>
              <a:t>사이</a:t>
            </a:r>
            <a:r>
              <a:t> </a:t>
            </a:r>
            <a:r>
              <a:rPr lang="en-US"/>
              <a:t>/ </a:t>
            </a:r>
            <a:r>
              <a:t>전남과 </a:t>
            </a:r>
            <a:r>
              <a:rPr dirty="0" err="1"/>
              <a:t>충남은</a:t>
            </a:r>
            <a:r>
              <a:rPr dirty="0"/>
              <a:t> </a:t>
            </a:r>
            <a:r>
              <a:rPr dirty="0" err="1"/>
              <a:t>저녁</a:t>
            </a:r>
            <a:r>
              <a:rPr dirty="0"/>
              <a:t> 6시와 8시에 </a:t>
            </a:r>
            <a:r>
              <a:rPr dirty="0" err="1"/>
              <a:t>가장</a:t>
            </a:r>
            <a:r>
              <a:rPr dirty="0"/>
              <a:t> </a:t>
            </a:r>
            <a:r>
              <a:rPr dirty="0" err="1"/>
              <a:t>높은</a:t>
            </a:r>
            <a:r>
              <a:rPr dirty="0"/>
              <a:t> </a:t>
            </a:r>
            <a:r>
              <a:rPr err="1"/>
              <a:t>사망자수를</a:t>
            </a:r>
            <a:r>
              <a:t> </a:t>
            </a:r>
            <a:r>
              <a:rPr lang="ko-KR" altLang="en-US"/>
              <a:t>보입</a:t>
            </a:r>
            <a:r>
              <a:t>니다</a:t>
            </a:r>
            <a:r>
              <a:rPr dirty="0"/>
              <a:t>. </a:t>
            </a:r>
          </a:p>
          <a:p>
            <a:endParaRPr dirty="0"/>
          </a:p>
          <a:p>
            <a:r>
              <a:t>이</a:t>
            </a:r>
            <a:r>
              <a:rPr lang="ko-KR" altLang="en-US"/>
              <a:t>렇게</a:t>
            </a:r>
            <a:r>
              <a:t> </a:t>
            </a:r>
            <a:r>
              <a:rPr dirty="0" err="1"/>
              <a:t>노인교통사고</a:t>
            </a:r>
            <a:r>
              <a:rPr dirty="0"/>
              <a:t> </a:t>
            </a:r>
            <a:r>
              <a:rPr dirty="0" err="1"/>
              <a:t>사망자</a:t>
            </a:r>
            <a:r>
              <a:rPr dirty="0"/>
              <a:t> </a:t>
            </a:r>
            <a:r>
              <a:rPr dirty="0" err="1"/>
              <a:t>현황을</a:t>
            </a:r>
            <a:r>
              <a:rPr dirty="0"/>
              <a:t> </a:t>
            </a:r>
            <a:r>
              <a:rPr dirty="0" err="1"/>
              <a:t>분석하고</a:t>
            </a:r>
            <a:r>
              <a:rPr dirty="0"/>
              <a:t> 난 </a:t>
            </a:r>
            <a:r>
              <a:t>후 </a:t>
            </a:r>
            <a:r>
              <a:rPr lang="en-US" altLang="ko-KR"/>
              <a:t>(</a:t>
            </a:r>
            <a:r>
              <a:rPr lang="ko-KR" altLang="en-US"/>
              <a:t>클릭</a:t>
            </a:r>
            <a:r>
              <a:rPr lang="en-US" altLang="ko-KR"/>
              <a:t>) </a:t>
            </a:r>
            <a:r>
              <a:t>지역별 </a:t>
            </a:r>
            <a:r>
              <a:rPr dirty="0" err="1"/>
              <a:t>응급실현황과</a:t>
            </a:r>
            <a:r>
              <a:rPr dirty="0"/>
              <a:t> </a:t>
            </a:r>
            <a:r>
              <a:rPr dirty="0" err="1"/>
              <a:t>사고</a:t>
            </a:r>
            <a:r>
              <a:rPr dirty="0"/>
              <a:t> </a:t>
            </a:r>
            <a:r>
              <a:rPr err="1"/>
              <a:t>다발지역을</a:t>
            </a:r>
            <a:r>
              <a:t> 연관지어</a:t>
            </a:r>
            <a:r>
              <a:rPr lang="ko-KR" altLang="en-US"/>
              <a:t>봤</a:t>
            </a:r>
            <a:r>
              <a:t>습니다. </a:t>
            </a:r>
            <a:endParaRPr lang="en-US"/>
          </a:p>
          <a:p>
            <a:endParaRPr lang="en-US"/>
          </a:p>
          <a:p>
            <a:r>
              <a:t>그 </a:t>
            </a:r>
            <a:r>
              <a:rPr dirty="0" err="1"/>
              <a:t>결과</a:t>
            </a:r>
            <a:r>
              <a:rPr dirty="0"/>
              <a:t> 세 </a:t>
            </a:r>
            <a:r>
              <a:rPr dirty="0" err="1"/>
              <a:t>지역의</a:t>
            </a:r>
            <a:r>
              <a:rPr dirty="0"/>
              <a:t> </a:t>
            </a:r>
            <a:r>
              <a:rPr dirty="0" err="1"/>
              <a:t>공통점으로</a:t>
            </a:r>
            <a:r>
              <a:rPr dirty="0"/>
              <a:t> </a:t>
            </a:r>
            <a:r>
              <a:rPr dirty="0" err="1"/>
              <a:t>노인교통사고는</a:t>
            </a:r>
            <a:r>
              <a:rPr dirty="0"/>
              <a:t> </a:t>
            </a:r>
            <a:r>
              <a:rPr err="1"/>
              <a:t>주로</a:t>
            </a:r>
            <a:r>
              <a:t> </a:t>
            </a:r>
            <a:r>
              <a:rPr lang="en-US" altLang="ko-KR"/>
              <a:t>(</a:t>
            </a:r>
            <a:r>
              <a:rPr lang="ko-KR" altLang="en-US"/>
              <a:t>클릭</a:t>
            </a:r>
            <a:r>
              <a:rPr lang="en-US" altLang="ko-KR"/>
              <a:t>) </a:t>
            </a:r>
            <a:r>
              <a:t>시장</a:t>
            </a:r>
            <a:r>
              <a:rPr dirty="0" err="1"/>
              <a:t>,</a:t>
            </a:r>
            <a:r>
              <a:rPr err="1"/>
              <a:t>병원</a:t>
            </a:r>
            <a:r>
              <a:t>,</a:t>
            </a:r>
            <a:r>
              <a:rPr lang="en-US"/>
              <a:t> </a:t>
            </a:r>
            <a:r>
              <a:rPr lang="ko-KR" altLang="en-US"/>
              <a:t>회전차</a:t>
            </a:r>
            <a:r>
              <a:t>로</a:t>
            </a:r>
            <a:r>
              <a:rPr lang="en-US"/>
              <a:t> </a:t>
            </a:r>
            <a:r>
              <a:t>등 </a:t>
            </a:r>
            <a:r>
              <a:rPr dirty="0" err="1"/>
              <a:t>유동인구가</a:t>
            </a:r>
            <a:r>
              <a:rPr dirty="0"/>
              <a:t> </a:t>
            </a:r>
            <a:r>
              <a:rPr dirty="0" err="1"/>
              <a:t>많은</a:t>
            </a:r>
            <a:r>
              <a:rPr dirty="0"/>
              <a:t> </a:t>
            </a:r>
            <a:r>
              <a:rPr err="1"/>
              <a:t>곳에서</a:t>
            </a:r>
            <a:r>
              <a:t> 일어나는</a:t>
            </a:r>
            <a:r>
              <a:rPr lang="en-US"/>
              <a:t> </a:t>
            </a:r>
            <a:r>
              <a:t>것을 파악</a:t>
            </a:r>
            <a:r>
              <a:rPr lang="ko-KR" altLang="en-US"/>
              <a:t>했</a:t>
            </a:r>
            <a:r>
              <a:t>습니다.</a:t>
            </a:r>
            <a:endParaRPr lang="en-US"/>
          </a:p>
          <a:p>
            <a:endParaRPr lang="en-US"/>
          </a:p>
          <a:p>
            <a:r>
              <a:t>제주도는</a:t>
            </a:r>
            <a:r>
              <a:rPr lang="en-US"/>
              <a:t>,</a:t>
            </a:r>
            <a:r>
              <a:t> </a:t>
            </a:r>
            <a:r>
              <a:rPr dirty="0"/>
              <a:t>섬 </a:t>
            </a:r>
            <a:r>
              <a:rPr dirty="0" err="1"/>
              <a:t>특성상</a:t>
            </a:r>
            <a:r>
              <a:rPr dirty="0"/>
              <a:t> </a:t>
            </a:r>
            <a:r>
              <a:rPr dirty="0" err="1"/>
              <a:t>인구가</a:t>
            </a:r>
            <a:r>
              <a:rPr dirty="0"/>
              <a:t> </a:t>
            </a:r>
            <a:r>
              <a:rPr dirty="0" err="1"/>
              <a:t>집중된</a:t>
            </a:r>
            <a:r>
              <a:rPr dirty="0"/>
              <a:t> </a:t>
            </a:r>
            <a:r>
              <a:rPr dirty="0" err="1"/>
              <a:t>도심에서만</a:t>
            </a:r>
            <a:r>
              <a:rPr dirty="0"/>
              <a:t> </a:t>
            </a:r>
            <a:r>
              <a:rPr dirty="0" err="1"/>
              <a:t>교통사고</a:t>
            </a:r>
            <a:r>
              <a:rPr dirty="0"/>
              <a:t> </a:t>
            </a:r>
            <a:r>
              <a:rPr err="1"/>
              <a:t>다발지역이</a:t>
            </a:r>
            <a:r>
              <a:t> 형성되어</a:t>
            </a:r>
            <a:r>
              <a:rPr lang="en-US"/>
              <a:t>,</a:t>
            </a:r>
            <a:r>
              <a:t> </a:t>
            </a:r>
            <a:r>
              <a:rPr dirty="0" err="1"/>
              <a:t>상대적으로</a:t>
            </a:r>
            <a:r>
              <a:rPr dirty="0"/>
              <a:t> 두 </a:t>
            </a:r>
            <a:r>
              <a:rPr dirty="0" err="1"/>
              <a:t>지역보다</a:t>
            </a:r>
            <a:r>
              <a:rPr dirty="0"/>
              <a:t> </a:t>
            </a:r>
            <a:r>
              <a:rPr dirty="0" err="1"/>
              <a:t>평균</a:t>
            </a:r>
            <a:r>
              <a:rPr dirty="0"/>
              <a:t> </a:t>
            </a:r>
            <a:r>
              <a:rPr dirty="0" err="1"/>
              <a:t>거리가</a:t>
            </a:r>
            <a:r>
              <a:rPr dirty="0"/>
              <a:t> </a:t>
            </a:r>
            <a:r>
              <a:rPr dirty="0" err="1"/>
              <a:t>낮게</a:t>
            </a:r>
            <a:r>
              <a:rPr dirty="0"/>
              <a:t> </a:t>
            </a:r>
            <a:r>
              <a:rPr err="1"/>
              <a:t>나왔습니다</a:t>
            </a:r>
            <a:r>
              <a:t>.</a:t>
            </a:r>
            <a:endParaRPr lang="en-US"/>
          </a:p>
          <a:p>
            <a:endParaRPr lang="en-US"/>
          </a:p>
          <a:p>
            <a:r>
              <a:t>전남과 충남</a:t>
            </a:r>
            <a:r>
              <a:rPr lang="ko-KR" altLang="en-US"/>
              <a:t>은</a:t>
            </a:r>
            <a:r>
              <a:rPr lang="en-US" altLang="ko-KR"/>
              <a:t>,</a:t>
            </a:r>
            <a:r>
              <a:t> </a:t>
            </a:r>
            <a:r>
              <a:rPr dirty="0" err="1"/>
              <a:t>교통사고</a:t>
            </a:r>
            <a:r>
              <a:rPr dirty="0"/>
              <a:t> </a:t>
            </a:r>
            <a:r>
              <a:rPr dirty="0" err="1"/>
              <a:t>다발지역들</a:t>
            </a:r>
            <a:r>
              <a:rPr dirty="0"/>
              <a:t> </a:t>
            </a:r>
            <a:r>
              <a:rPr dirty="0" err="1"/>
              <a:t>다수가</a:t>
            </a:r>
            <a:r>
              <a:rPr dirty="0"/>
              <a:t> </a:t>
            </a:r>
            <a:r>
              <a:rPr dirty="0" err="1"/>
              <a:t>응급실</a:t>
            </a:r>
            <a:r>
              <a:rPr dirty="0"/>
              <a:t> </a:t>
            </a:r>
            <a:r>
              <a:rPr dirty="0" err="1"/>
              <a:t>간의</a:t>
            </a:r>
            <a:r>
              <a:rPr dirty="0"/>
              <a:t> </a:t>
            </a:r>
            <a:r>
              <a:rPr dirty="0" err="1"/>
              <a:t>평균거리보다</a:t>
            </a:r>
            <a:r>
              <a:rPr dirty="0"/>
              <a:t> </a:t>
            </a:r>
            <a:r>
              <a:rPr dirty="0" err="1"/>
              <a:t>멀리</a:t>
            </a:r>
            <a:r>
              <a:rPr dirty="0"/>
              <a:t> </a:t>
            </a:r>
            <a:r>
              <a:rPr dirty="0" err="1"/>
              <a:t>떨어져</a:t>
            </a:r>
            <a:r>
              <a:rPr dirty="0"/>
              <a:t> </a:t>
            </a:r>
            <a:r>
              <a:rPr err="1"/>
              <a:t>있는곳에서</a:t>
            </a:r>
            <a:r>
              <a:t> 발생한</a:t>
            </a:r>
            <a:r>
              <a:rPr lang="en-US"/>
              <a:t> </a:t>
            </a:r>
            <a:r>
              <a:t>것을 </a:t>
            </a:r>
            <a:r>
              <a:rPr dirty="0"/>
              <a:t>알 수 </a:t>
            </a:r>
            <a:r>
              <a:rPr dirty="0" err="1"/>
              <a:t>있었습니다</a:t>
            </a:r>
            <a:r>
              <a:t>. </a:t>
            </a:r>
            <a:endParaRPr lang="en-US"/>
          </a:p>
          <a:p>
            <a:endParaRPr lang="en-US"/>
          </a:p>
          <a:p>
            <a:r>
              <a:t>이 </a:t>
            </a:r>
            <a:r>
              <a:rPr err="1"/>
              <a:t>점은</a:t>
            </a:r>
            <a:r>
              <a:t> </a:t>
            </a:r>
            <a:r>
              <a:rPr lang="ko-KR" altLang="en-US"/>
              <a:t>섬보다 넓은 </a:t>
            </a:r>
            <a:r>
              <a:t>내륙 특성상</a:t>
            </a:r>
            <a:r>
              <a:rPr lang="en-US"/>
              <a:t> </a:t>
            </a:r>
            <a:r>
              <a:rPr lang="ko-KR" altLang="en-US"/>
              <a:t>사고지가</a:t>
            </a:r>
            <a:r>
              <a:t> </a:t>
            </a:r>
            <a:r>
              <a:rPr dirty="0" err="1"/>
              <a:t>여러</a:t>
            </a:r>
            <a:r>
              <a:rPr dirty="0"/>
              <a:t> </a:t>
            </a:r>
            <a:r>
              <a:rPr err="1"/>
              <a:t>지역으로</a:t>
            </a:r>
            <a:r>
              <a:t> 퍼져</a:t>
            </a:r>
            <a:r>
              <a:rPr lang="en-US"/>
              <a:t> </a:t>
            </a:r>
            <a:r>
              <a:t>있</a:t>
            </a:r>
            <a:r>
              <a:rPr lang="ko-KR" altLang="en-US"/>
              <a:t>기 때문이고</a:t>
            </a:r>
            <a:r>
              <a:rPr lang="en-US" altLang="ko-KR"/>
              <a:t>,</a:t>
            </a:r>
            <a:r>
              <a:t> </a:t>
            </a:r>
            <a:r>
              <a:rPr dirty="0" err="1"/>
              <a:t>특히</a:t>
            </a:r>
            <a:r>
              <a:rPr dirty="0"/>
              <a:t>, </a:t>
            </a:r>
            <a:r>
              <a:rPr dirty="0" err="1"/>
              <a:t>병원</a:t>
            </a:r>
            <a:r>
              <a:rPr dirty="0"/>
              <a:t> </a:t>
            </a:r>
            <a:r>
              <a:rPr dirty="0" err="1"/>
              <a:t>인프라가</a:t>
            </a:r>
            <a:r>
              <a:rPr dirty="0"/>
              <a:t> </a:t>
            </a:r>
            <a:r>
              <a:rPr dirty="0" err="1"/>
              <a:t>상대적으로</a:t>
            </a:r>
            <a:r>
              <a:rPr dirty="0"/>
              <a:t> </a:t>
            </a:r>
            <a:r>
              <a:rPr dirty="0" err="1"/>
              <a:t>적은</a:t>
            </a:r>
            <a:r>
              <a:rPr dirty="0"/>
              <a:t> </a:t>
            </a:r>
            <a:r>
              <a:rPr dirty="0" err="1"/>
              <a:t>촌락에서</a:t>
            </a:r>
            <a:r>
              <a:rPr dirty="0"/>
              <a:t> </a:t>
            </a:r>
            <a:r>
              <a:rPr err="1"/>
              <a:t>사고가</a:t>
            </a:r>
            <a:r>
              <a:t> 발생했을</a:t>
            </a:r>
            <a:r>
              <a:rPr lang="en-US"/>
              <a:t> </a:t>
            </a:r>
            <a:r>
              <a:t>시 </a:t>
            </a:r>
            <a:r>
              <a:rPr err="1"/>
              <a:t>인근</a:t>
            </a:r>
            <a:r>
              <a:t> 도시</a:t>
            </a:r>
            <a:r>
              <a:rPr lang="ko-KR" altLang="en-US"/>
              <a:t>의</a:t>
            </a:r>
            <a:r>
              <a:t> </a:t>
            </a:r>
            <a:r>
              <a:rPr err="1"/>
              <a:t>응급실로</a:t>
            </a:r>
            <a:r>
              <a:t> 이동해야</a:t>
            </a:r>
            <a:r>
              <a:rPr lang="en-US"/>
              <a:t> </a:t>
            </a:r>
            <a:r>
              <a:rPr lang="ko-KR" altLang="en-US"/>
              <a:t>하기 때문이라고 </a:t>
            </a:r>
            <a:r>
              <a:t>원인을 </a:t>
            </a:r>
            <a:r>
              <a:rPr lang="ko-KR" altLang="en-US"/>
              <a:t>추측</a:t>
            </a:r>
            <a:r>
              <a:t>해</a:t>
            </a:r>
            <a:r>
              <a:rPr lang="ko-KR" altLang="en-US"/>
              <a:t>보았</a:t>
            </a:r>
            <a:r>
              <a:t>습니다.</a:t>
            </a:r>
            <a:endParaRPr lang="en-US"/>
          </a:p>
          <a:p>
            <a:endParaRPr dirty="0"/>
          </a:p>
          <a:p>
            <a:endParaRPr dirty="0"/>
          </a:p>
          <a:p>
            <a:r>
              <a:rPr lang="en-US" altLang="ko-KR"/>
              <a:t>(</a:t>
            </a:r>
            <a:r>
              <a:rPr lang="ko-KR" altLang="en-US"/>
              <a:t>클릭</a:t>
            </a:r>
            <a:r>
              <a:rPr lang="en-US" altLang="ko-KR"/>
              <a:t>) </a:t>
            </a:r>
            <a:r>
              <a:rPr lang="ko-KR" altLang="en-US"/>
              <a:t>우리 모두는 언젠가 노인이 됩니다</a:t>
            </a:r>
            <a:r>
              <a:rPr lang="en-US" altLang="ko-KR"/>
              <a:t>.</a:t>
            </a:r>
          </a:p>
          <a:p>
            <a:endParaRPr lang="en-US" altLang="ko-KR"/>
          </a:p>
          <a:p>
            <a:r>
              <a:rPr lang="ko-KR" altLang="en-US"/>
              <a:t>그렇기 때문에 노인만의 문제가 아닌</a:t>
            </a:r>
            <a:r>
              <a:rPr lang="en-US" altLang="ko-KR"/>
              <a:t>, </a:t>
            </a:r>
            <a:r>
              <a:rPr lang="ko-KR" altLang="en-US"/>
              <a:t>우리 모두의 문제라는 생각으로</a:t>
            </a:r>
            <a:r>
              <a:rPr lang="en-US" altLang="ko-KR"/>
              <a:t>,</a:t>
            </a:r>
            <a:r>
              <a:rPr lang="ko-KR" altLang="en-US"/>
              <a:t> 저희가</a:t>
            </a:r>
            <a:r>
              <a:t> 분석</a:t>
            </a:r>
            <a:r>
              <a:rPr lang="ko-KR" altLang="en-US"/>
              <a:t>한</a:t>
            </a:r>
            <a:r>
              <a:t> 결과</a:t>
            </a:r>
            <a:r>
              <a:rPr lang="ko-KR" altLang="en-US"/>
              <a:t>가</a:t>
            </a:r>
            <a:r>
              <a:t> </a:t>
            </a:r>
            <a:r>
              <a:rPr dirty="0" err="1"/>
              <a:t>노인교통사고를</a:t>
            </a:r>
            <a:r>
              <a:rPr dirty="0"/>
              <a:t> </a:t>
            </a:r>
            <a:r>
              <a:rPr dirty="0" err="1"/>
              <a:t>감소시키기</a:t>
            </a:r>
            <a:r>
              <a:rPr dirty="0"/>
              <a:t> </a:t>
            </a:r>
            <a:r>
              <a:rPr err="1"/>
              <a:t>위한</a:t>
            </a:r>
            <a:r>
              <a:t> 개선책</a:t>
            </a:r>
            <a:r>
              <a:rPr lang="ko-KR" altLang="en-US"/>
              <a:t>과</a:t>
            </a:r>
            <a:r>
              <a:t> </a:t>
            </a:r>
            <a:r>
              <a:rPr err="1"/>
              <a:t>관련의사결정에</a:t>
            </a:r>
            <a:r>
              <a:t> 조금이</a:t>
            </a:r>
            <a:r>
              <a:rPr lang="ko-KR" altLang="en-US"/>
              <a:t>나마</a:t>
            </a:r>
            <a:r>
              <a:t> </a:t>
            </a:r>
            <a:r>
              <a:rPr lang="ko-KR" altLang="en-US"/>
              <a:t>기여할 수 있</a:t>
            </a:r>
            <a:r>
              <a:t>길 </a:t>
            </a:r>
            <a:r>
              <a:rPr dirty="0" err="1"/>
              <a:t>바랍니다</a:t>
            </a:r>
            <a:r>
              <a:rPr dirty="0"/>
              <a:t>.</a:t>
            </a:r>
          </a:p>
          <a:p>
            <a:endParaRPr dirty="0"/>
          </a:p>
          <a:p>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Shape 598"/>
          <p:cNvSpPr>
            <a:spLocks noGrp="1" noRot="1" noChangeAspect="1"/>
          </p:cNvSpPr>
          <p:nvPr>
            <p:ph type="sldImg"/>
          </p:nvPr>
        </p:nvSpPr>
        <p:spPr>
          <a:prstGeom prst="rect">
            <a:avLst/>
          </a:prstGeom>
        </p:spPr>
        <p:txBody>
          <a:bodyPr/>
          <a:lstStyle/>
          <a:p>
            <a:endParaRPr/>
          </a:p>
        </p:txBody>
      </p:sp>
      <p:sp>
        <p:nvSpPr>
          <p:cNvPr id="599" name="Shape 599"/>
          <p:cNvSpPr>
            <a:spLocks noGrp="1"/>
          </p:cNvSpPr>
          <p:nvPr>
            <p:ph type="body" sz="quarter" idx="1"/>
          </p:nvPr>
        </p:nvSpPr>
        <p:spPr>
          <a:prstGeom prst="rect">
            <a:avLst/>
          </a:prstGeom>
        </p:spPr>
        <p:txBody>
          <a:bodyPr/>
          <a:lstStyle/>
          <a:p>
            <a:r>
              <a:rPr lang="ko-KR" altLang="en-US"/>
              <a:t>프로젝트 </a:t>
            </a:r>
            <a:r>
              <a:rPr lang="ko-KR" altLang="en-US" dirty="0"/>
              <a:t>진행 과정을 돌이켜보면 데이터 수집에 대해서 아쉬움이 남았는데요</a:t>
            </a:r>
            <a:r>
              <a:rPr lang="en-US" altLang="ko-KR"/>
              <a:t>, </a:t>
            </a:r>
          </a:p>
          <a:p>
            <a:r>
              <a:rPr lang="ko-KR" altLang="en-US"/>
              <a:t>그 </a:t>
            </a:r>
            <a:r>
              <a:rPr lang="ko-KR" altLang="en-US" dirty="0"/>
              <a:t>점을 향후 과제로 </a:t>
            </a:r>
            <a:r>
              <a:rPr lang="ko-KR" altLang="en-US"/>
              <a:t>작성해보았습니다</a:t>
            </a:r>
            <a:r>
              <a:rPr lang="en-US" altLang="ko-KR"/>
              <a:t>. </a:t>
            </a:r>
            <a:r>
              <a:rPr lang="ko-KR" altLang="en-US"/>
              <a:t>분석 중</a:t>
            </a:r>
            <a:r>
              <a:rPr lang="en-US" altLang="ko-KR"/>
              <a:t>~</a:t>
            </a:r>
            <a:r>
              <a:rPr lang="ko-KR" altLang="en-US"/>
              <a:t> </a:t>
            </a:r>
            <a:endParaRPr lang="en-US" altLang="ko-KR"/>
          </a:p>
          <a:p>
            <a:endParaRPr lang="en-US" altLang="ko-KR"/>
          </a:p>
          <a:p>
            <a:r>
              <a:rPr lang="en-US" altLang="ko-KR"/>
              <a:t>!!!!!!!!!!!!!</a:t>
            </a:r>
            <a:r>
              <a:rPr lang="ko-KR" altLang="en-US"/>
              <a:t>애니메이션</a:t>
            </a:r>
            <a:r>
              <a:rPr lang="en-US" altLang="ko-KR"/>
              <a:t>!!!!!!!!!!!!!!!!!!!!!</a:t>
            </a:r>
            <a:r>
              <a:rPr lang="ko-KR" altLang="en-US"/>
              <a:t>넘겨</a:t>
            </a:r>
            <a:r>
              <a:rPr lang="en-US" altLang="ko-KR"/>
              <a:t>!!!</a:t>
            </a:r>
            <a:r>
              <a:rPr lang="ko-KR" altLang="en-US"/>
              <a:t> </a:t>
            </a:r>
            <a:endParaRPr lang="en-US" altLang="ko-KR"/>
          </a:p>
          <a:p>
            <a:r>
              <a:rPr lang="ko-KR" altLang="en-US"/>
              <a:t>“일반 응급실과</a:t>
            </a:r>
            <a:r>
              <a:rPr lang="en-US" altLang="ko-KR"/>
              <a:t>,</a:t>
            </a:r>
            <a:r>
              <a:rPr lang="ko-KR" altLang="en-US"/>
              <a:t> </a:t>
            </a:r>
            <a:r>
              <a:rPr lang="ko-KR" altLang="en-US" dirty="0"/>
              <a:t>중증 외상 치료가 </a:t>
            </a:r>
            <a:r>
              <a:rPr lang="ko-KR" altLang="en-US"/>
              <a:t>가능한 응급실간 </a:t>
            </a:r>
            <a:r>
              <a:rPr lang="ko-KR" altLang="en-US" dirty="0"/>
              <a:t>차이가 있을까</a:t>
            </a:r>
            <a:r>
              <a:rPr lang="en-US" altLang="ko-KR" dirty="0"/>
              <a:t>?”</a:t>
            </a:r>
            <a:r>
              <a:rPr lang="ko-KR" altLang="en-US" dirty="0"/>
              <a:t>라는 의문이 생겼고</a:t>
            </a:r>
            <a:r>
              <a:rPr lang="en-US" altLang="ko-KR" dirty="0"/>
              <a:t>, </a:t>
            </a:r>
            <a:r>
              <a:rPr lang="ko-KR" altLang="en-US" dirty="0"/>
              <a:t>이를 토대로 외상센터나 응급실 </a:t>
            </a:r>
            <a:r>
              <a:rPr lang="ko-KR" altLang="en-US"/>
              <a:t>분류 데이터로써 분석한다면 </a:t>
            </a:r>
            <a:r>
              <a:rPr lang="ko-KR" altLang="en-US" dirty="0"/>
              <a:t>더 </a:t>
            </a:r>
            <a:r>
              <a:rPr lang="ko-KR" altLang="en-US"/>
              <a:t>유의미한 결과를 낼 수 있을 거라 생각합니다</a:t>
            </a:r>
            <a:endParaRPr lang="en-US" altLang="ko-KR"/>
          </a:p>
          <a:p>
            <a:endParaRPr lang="en-US" altLang="ko-KR"/>
          </a:p>
          <a:p>
            <a:pPr marL="0" marR="0" lvl="0" indent="0" defTabSz="457200" eaLnBrk="1" fontAlgn="auto" latinLnBrk="0" hangingPunct="1">
              <a:lnSpc>
                <a:spcPct val="117999"/>
              </a:lnSpc>
              <a:spcBef>
                <a:spcPts val="0"/>
              </a:spcBef>
              <a:spcAft>
                <a:spcPts val="0"/>
              </a:spcAft>
              <a:buClrTx/>
              <a:buSzTx/>
              <a:buFontTx/>
              <a:buNone/>
              <a:tabLst/>
              <a:defRPr/>
            </a:pPr>
            <a:r>
              <a:rPr lang="en-US" altLang="ko-KR"/>
              <a:t>!!!!!!!!!!!!!</a:t>
            </a:r>
            <a:r>
              <a:rPr lang="ko-KR" altLang="en-US"/>
              <a:t>애니메이션</a:t>
            </a:r>
            <a:r>
              <a:rPr lang="en-US" altLang="ko-KR"/>
              <a:t>!!!!!!!!!!!!!!!!!!!!!</a:t>
            </a:r>
            <a:r>
              <a:rPr lang="ko-KR" altLang="en-US"/>
              <a:t>넘겨</a:t>
            </a:r>
            <a:r>
              <a:rPr lang="en-US" altLang="ko-KR"/>
              <a:t>!!!</a:t>
            </a:r>
            <a:r>
              <a:rPr lang="ko-KR" altLang="en-US"/>
              <a:t> </a:t>
            </a:r>
            <a:endParaRPr lang="en-US" altLang="ko-KR"/>
          </a:p>
          <a:p>
            <a:r>
              <a:rPr lang="ko-KR" altLang="en-US"/>
              <a:t>또한 여러 제약으로 일부의 </a:t>
            </a:r>
            <a:r>
              <a:rPr lang="ko-KR" altLang="en-US" dirty="0"/>
              <a:t>노인 교통사고 유형만 </a:t>
            </a:r>
            <a:r>
              <a:rPr lang="ko-KR" altLang="en-US"/>
              <a:t>분석을 했는데요</a:t>
            </a:r>
            <a:r>
              <a:rPr lang="en-US" altLang="ko-KR"/>
              <a:t>,</a:t>
            </a:r>
          </a:p>
          <a:p>
            <a:endParaRPr lang="en-US" altLang="ko-KR"/>
          </a:p>
          <a:p>
            <a:pPr marL="0" marR="0" lvl="0" indent="0" defTabSz="457200" eaLnBrk="1" fontAlgn="auto" latinLnBrk="0" hangingPunct="1">
              <a:lnSpc>
                <a:spcPct val="117999"/>
              </a:lnSpc>
              <a:spcBef>
                <a:spcPts val="0"/>
              </a:spcBef>
              <a:spcAft>
                <a:spcPts val="0"/>
              </a:spcAft>
              <a:buClrTx/>
              <a:buSzTx/>
              <a:buFontTx/>
              <a:buNone/>
              <a:tabLst/>
              <a:defRPr/>
            </a:pPr>
            <a:r>
              <a:rPr lang="en-US" altLang="ko-KR"/>
              <a:t>!!!!!!!!!!!!!</a:t>
            </a:r>
            <a:r>
              <a:rPr lang="ko-KR" altLang="en-US"/>
              <a:t>애니메이션</a:t>
            </a:r>
            <a:r>
              <a:rPr lang="en-US" altLang="ko-KR"/>
              <a:t>!!!!!!!!!!!!!!!!!!!!!</a:t>
            </a:r>
            <a:r>
              <a:rPr lang="ko-KR" altLang="en-US"/>
              <a:t>넘겨</a:t>
            </a:r>
            <a:r>
              <a:rPr lang="en-US" altLang="ko-KR"/>
              <a:t>!!!</a:t>
            </a:r>
            <a:r>
              <a:rPr lang="ko-KR" altLang="en-US"/>
              <a:t> </a:t>
            </a:r>
            <a:endParaRPr lang="en-US" altLang="ko-KR"/>
          </a:p>
          <a:p>
            <a:r>
              <a:rPr lang="ko-KR" altLang="en-US"/>
              <a:t>향후에는 </a:t>
            </a:r>
            <a:r>
              <a:rPr lang="ko-KR" altLang="en-US" dirty="0"/>
              <a:t>교통사고의 여러 유형과 전연령층을 분석해 본다면 교통사고 사상자를 감소시킬 수 있는 의미 있는 결과를 만들 수 </a:t>
            </a:r>
            <a:r>
              <a:rPr lang="ko-KR" altLang="en-US" dirty="0" err="1"/>
              <a:t>있을거라고</a:t>
            </a:r>
            <a:r>
              <a:rPr lang="ko-KR" altLang="en-US" dirty="0"/>
              <a:t> 생각했습니다</a:t>
            </a:r>
            <a:r>
              <a:rPr lang="en-US" altLang="ko-KR" dirty="0"/>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789139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r>
              <a:rPr lang="ko-KR" altLang="en-US"/>
              <a:t>첫 </a:t>
            </a:r>
            <a:r>
              <a:rPr lang="ko-KR" altLang="en-US" dirty="0"/>
              <a:t>프로젝트를 진행하면서 많은 난관이 있었는데요</a:t>
            </a:r>
            <a:r>
              <a:rPr lang="en-US" altLang="ko-KR" dirty="0"/>
              <a:t>.</a:t>
            </a:r>
          </a:p>
          <a:p>
            <a:r>
              <a:rPr lang="ko-KR" altLang="en-US" dirty="0"/>
              <a:t>먼저 주제를 정하더라도 완벽한 데이터를 찾기가 쉽지 않았습니다</a:t>
            </a:r>
            <a:r>
              <a:rPr lang="en-US" altLang="ko-KR" dirty="0"/>
              <a:t>.</a:t>
            </a:r>
          </a:p>
          <a:p>
            <a:r>
              <a:rPr lang="ko-KR" altLang="en-US" dirty="0"/>
              <a:t>데이터를 제공하는 기관마다 컬럼과 기준 값이 달랐기 </a:t>
            </a:r>
            <a:r>
              <a:rPr lang="ko-KR" altLang="en-US"/>
              <a:t>때문입니다</a:t>
            </a:r>
            <a:r>
              <a:rPr lang="en-US" altLang="ko-KR"/>
              <a:t>.</a:t>
            </a:r>
          </a:p>
          <a:p>
            <a:endParaRPr lang="en-US" altLang="ko-KR" dirty="0"/>
          </a:p>
          <a:p>
            <a:r>
              <a:rPr lang="ko-KR" altLang="en-US" dirty="0"/>
              <a:t>그 다음으로는 해당 데이터가 가공된 데이터인지 로우 데이터인지 판단하는 데에 어려움이 있었습니다</a:t>
            </a:r>
            <a:r>
              <a:rPr lang="en-US" altLang="ko-KR" dirty="0"/>
              <a:t>.</a:t>
            </a:r>
          </a:p>
          <a:p>
            <a:r>
              <a:rPr lang="ko-KR" altLang="en-US" dirty="0"/>
              <a:t>그리고 많은 데이터를 접할수록 주제의 방향성에 대해 </a:t>
            </a:r>
            <a:r>
              <a:rPr lang="ko-KR" altLang="en-US"/>
              <a:t>혼란스럽기도 했습니다</a:t>
            </a:r>
            <a:r>
              <a:rPr lang="en-US" altLang="ko-KR"/>
              <a:t>(</a:t>
            </a:r>
            <a:r>
              <a:rPr lang="ko-KR" altLang="en-US"/>
              <a:t>시무룩</a:t>
            </a:r>
            <a:r>
              <a:rPr lang="en-US" altLang="ko-KR"/>
              <a:t>).</a:t>
            </a:r>
          </a:p>
          <a:p>
            <a:endParaRPr lang="en-US" altLang="ko-KR" dirty="0"/>
          </a:p>
          <a:p>
            <a:r>
              <a:rPr lang="ko-KR" altLang="en-US"/>
              <a:t>그럼에도 불구하고</a:t>
            </a:r>
            <a:r>
              <a:rPr lang="en-US" altLang="ko-KR"/>
              <a:t>!</a:t>
            </a:r>
            <a:r>
              <a:rPr lang="ko-KR" altLang="en-US"/>
              <a:t> </a:t>
            </a:r>
            <a:r>
              <a:rPr lang="ko-KR" altLang="en-US" dirty="0"/>
              <a:t>팀원들의 열정과 </a:t>
            </a:r>
            <a:r>
              <a:rPr lang="ko-KR" altLang="en-US"/>
              <a:t>배려로 포기하지 않았고</a:t>
            </a:r>
            <a:endParaRPr lang="en-US" altLang="ko-KR"/>
          </a:p>
          <a:p>
            <a:endParaRPr lang="en-US" altLang="ko-KR" dirty="0"/>
          </a:p>
          <a:p>
            <a:r>
              <a:rPr lang="ko-KR" altLang="en-US" dirty="0"/>
              <a:t>첫 </a:t>
            </a:r>
            <a:r>
              <a:rPr lang="ko-KR" altLang="en-US"/>
              <a:t>프로젝트에서 </a:t>
            </a:r>
            <a:r>
              <a:rPr lang="en-US" altLang="ko-KR"/>
              <a:t>‘</a:t>
            </a:r>
            <a:r>
              <a:rPr lang="ko-KR" altLang="en-US"/>
              <a:t>길 잃은 양처럼</a:t>
            </a:r>
            <a:r>
              <a:rPr lang="en-US" altLang="ko-KR"/>
              <a:t>’</a:t>
            </a:r>
            <a:r>
              <a:rPr lang="ko-KR" altLang="en-US"/>
              <a:t> </a:t>
            </a:r>
            <a:r>
              <a:rPr lang="ko-KR" altLang="en-US" dirty="0"/>
              <a:t>헤매고 있을 때마다 도움을 </a:t>
            </a:r>
            <a:r>
              <a:rPr lang="ko-KR" altLang="en-US"/>
              <a:t>주신 강사님과</a:t>
            </a:r>
            <a:r>
              <a:rPr lang="en-US" altLang="ko-KR"/>
              <a:t>,</a:t>
            </a:r>
            <a:r>
              <a:rPr lang="ko-KR" altLang="en-US"/>
              <a:t> </a:t>
            </a:r>
            <a:r>
              <a:rPr lang="en-US" altLang="ko-KR" dirty="0"/>
              <a:t>FT</a:t>
            </a:r>
            <a:r>
              <a:rPr lang="ko-KR" altLang="en-US" dirty="0"/>
              <a:t>님들께 감사의 말씀을 </a:t>
            </a:r>
            <a:r>
              <a:rPr lang="ko-KR" altLang="en-US"/>
              <a:t>전합니다</a:t>
            </a:r>
            <a:r>
              <a:rPr lang="en-US" altLang="ko-KR"/>
              <a:t>.</a:t>
            </a:r>
          </a:p>
          <a:p>
            <a:endParaRPr lang="en-US" altLang="ko-KR" dirty="0"/>
          </a:p>
          <a:p>
            <a:r>
              <a:rPr lang="ko-KR" altLang="en-US" dirty="0"/>
              <a:t>그럼 발표 마치겠습니다</a:t>
            </a:r>
            <a:r>
              <a:rPr lang="en-US" altLang="ko-KR" dirty="0"/>
              <a:t>.</a:t>
            </a:r>
          </a:p>
          <a:p>
            <a:endParaRPr dirty="0"/>
          </a:p>
        </p:txBody>
      </p:sp>
    </p:spTree>
    <p:extLst>
      <p:ext uri="{BB962C8B-B14F-4D97-AF65-F5344CB8AC3E}">
        <p14:creationId xmlns:p14="http://schemas.microsoft.com/office/powerpoint/2010/main" val="189518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r>
              <a:rPr lang="ko-KR" altLang="en-US" dirty="0"/>
              <a:t>정부는 </a:t>
            </a:r>
            <a:r>
              <a:rPr lang="en-US" altLang="ko-KR" dirty="0"/>
              <a:t>OECD </a:t>
            </a:r>
            <a:r>
              <a:rPr lang="ko-KR" altLang="en-US" dirty="0"/>
              <a:t>평균대비 가장 취약한 </a:t>
            </a:r>
            <a:r>
              <a:rPr lang="en-US" altLang="ko-KR" dirty="0"/>
              <a:t>3</a:t>
            </a:r>
            <a:r>
              <a:rPr lang="ko-KR" altLang="en-US" dirty="0"/>
              <a:t>대 지표 </a:t>
            </a:r>
            <a:r>
              <a:rPr lang="ko-KR" altLang="en-US"/>
              <a:t>중 하나인 교통사고 사망률을 개선키 </a:t>
            </a:r>
            <a:r>
              <a:rPr lang="ko-KR" altLang="en-US" dirty="0"/>
              <a:t>위해 노력을 기울이고 있습니다</a:t>
            </a:r>
            <a:r>
              <a:rPr lang="en-US" altLang="ko-KR"/>
              <a:t>. </a:t>
            </a:r>
          </a:p>
          <a:p>
            <a:endParaRPr lang="en-US" altLang="ko-KR" dirty="0"/>
          </a:p>
          <a:p>
            <a:r>
              <a:rPr lang="ko-KR" altLang="en-US"/>
              <a:t>우리나라에 이미 </a:t>
            </a:r>
            <a:r>
              <a:rPr lang="ko-KR" altLang="en-US" dirty="0" err="1"/>
              <a:t>초고령</a:t>
            </a:r>
            <a:r>
              <a:rPr lang="ko-KR" altLang="en-US" dirty="0"/>
              <a:t> 사회가 진행되고 </a:t>
            </a:r>
            <a:r>
              <a:rPr lang="ko-KR" altLang="en-US"/>
              <a:t>있는 시점에서</a:t>
            </a:r>
            <a:r>
              <a:rPr lang="en-US" altLang="ko-KR"/>
              <a:t>,</a:t>
            </a:r>
            <a:r>
              <a:rPr lang="ko-KR" altLang="en-US"/>
              <a:t> 노인교통사고가 </a:t>
            </a:r>
            <a:r>
              <a:rPr lang="ko-KR" altLang="en-US" dirty="0"/>
              <a:t>큰 문제로 떠 </a:t>
            </a:r>
            <a:r>
              <a:rPr lang="ko-KR" altLang="en-US"/>
              <a:t>올랐는데요</a:t>
            </a:r>
            <a:r>
              <a:rPr lang="en-US" altLang="ko-KR"/>
              <a:t>,</a:t>
            </a:r>
          </a:p>
          <a:p>
            <a:endParaRPr lang="en-US" altLang="ko-KR" dirty="0"/>
          </a:p>
          <a:p>
            <a:r>
              <a:rPr lang="ko-KR" altLang="en-US"/>
              <a:t>한국교통</a:t>
            </a:r>
            <a:r>
              <a:rPr lang="en-US" altLang="ko-KR"/>
              <a:t>, </a:t>
            </a:r>
            <a:r>
              <a:rPr lang="ko-KR" altLang="en-US"/>
              <a:t>안전공단에 </a:t>
            </a:r>
            <a:r>
              <a:rPr lang="ko-KR" altLang="en-US" dirty="0"/>
              <a:t>따르면 최근 </a:t>
            </a:r>
            <a:r>
              <a:rPr lang="en-US" altLang="ko-KR" dirty="0"/>
              <a:t>3</a:t>
            </a:r>
            <a:r>
              <a:rPr lang="ko-KR" altLang="en-US" dirty="0"/>
              <a:t>년간 보행 중 교통사고 전체 사망자의 약 </a:t>
            </a:r>
            <a:r>
              <a:rPr lang="en-US" altLang="ko-KR" dirty="0"/>
              <a:t>58%</a:t>
            </a:r>
            <a:r>
              <a:rPr lang="ko-KR" altLang="en-US" dirty="0"/>
              <a:t>가 노인으로 나타났습니다</a:t>
            </a:r>
            <a:r>
              <a:rPr lang="en-US" altLang="ko-KR" dirty="0"/>
              <a:t>.</a:t>
            </a:r>
          </a:p>
          <a:p>
            <a:endParaRPr lang="en-US" altLang="ko-KR" dirty="0"/>
          </a:p>
          <a:p>
            <a:r>
              <a:rPr lang="en-US" altLang="ko-KR" dirty="0"/>
              <a:t>!!!!!!!!!!!!</a:t>
            </a:r>
            <a:r>
              <a:rPr lang="ko-KR" altLang="en-US" dirty="0"/>
              <a:t>애니메이션</a:t>
            </a:r>
            <a:r>
              <a:rPr lang="en-US" altLang="ko-KR" dirty="0"/>
              <a:t>!!!!!!!!!!!!!!!!!</a:t>
            </a:r>
          </a:p>
          <a:p>
            <a:r>
              <a:rPr lang="ko-KR" altLang="en-US" dirty="0"/>
              <a:t>이러한 문제를 토대로 </a:t>
            </a:r>
            <a:r>
              <a:rPr lang="ko-KR" altLang="en-US"/>
              <a:t>노인교통사고를 감소시킬 주요 이슈를 도출키 </a:t>
            </a:r>
            <a:r>
              <a:rPr lang="ko-KR" altLang="en-US" dirty="0"/>
              <a:t>위해 지역별 노인교통사고 현황을 분석했습니다</a:t>
            </a:r>
            <a:r>
              <a:rPr lang="en-US" altLang="ko-KR" dirty="0"/>
              <a:t>.</a:t>
            </a:r>
          </a:p>
          <a:p>
            <a:endParaRPr lang="en-US" altLang="ko-KR" dirty="0"/>
          </a:p>
          <a:p>
            <a:endParaRPr lang="en-US" altLang="ko-K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endParaRPr lang="en-US" altLang="ko-KR" dirty="0"/>
          </a:p>
          <a:p>
            <a:r>
              <a:rPr lang="ko-KR" altLang="en-US" dirty="0"/>
              <a:t>시간대별 사망자 데이터도 앞부분과 같습니다</a:t>
            </a:r>
            <a:r>
              <a:rPr lang="en-US" altLang="ko-KR" dirty="0"/>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endParaRPr lang="en-US" altLang="ko-KR" dirty="0"/>
          </a:p>
          <a:p>
            <a:r>
              <a:rPr lang="ko-KR" altLang="en-US" dirty="0"/>
              <a:t>월별 사망자 데이터도 </a:t>
            </a:r>
            <a:r>
              <a:rPr lang="ko-KR" altLang="en-US" dirty="0" err="1"/>
              <a:t>앞에서와</a:t>
            </a:r>
            <a:r>
              <a:rPr lang="ko-KR" altLang="en-US" dirty="0"/>
              <a:t> 같이 동일하게 처리하였습니다</a:t>
            </a:r>
            <a:r>
              <a:rPr lang="en-US" altLang="ko-KR" dirty="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noRot="1" noChangeAspect="1"/>
          </p:cNvSpPr>
          <p:nvPr>
            <p:ph type="sldImg"/>
          </p:nvPr>
        </p:nvSpPr>
        <p:spPr>
          <a:prstGeom prst="rect">
            <a:avLst/>
          </a:prstGeom>
        </p:spPr>
        <p:txBody>
          <a:bodyPr/>
          <a:lstStyle/>
          <a:p>
            <a:endParaRPr/>
          </a:p>
        </p:txBody>
      </p:sp>
      <p:sp>
        <p:nvSpPr>
          <p:cNvPr id="220" name="Shape 220"/>
          <p:cNvSpPr>
            <a:spLocks noGrp="1"/>
          </p:cNvSpPr>
          <p:nvPr>
            <p:ph type="body" sz="quarter" idx="1"/>
          </p:nvPr>
        </p:nvSpPr>
        <p:spPr>
          <a:prstGeom prst="rect">
            <a:avLst/>
          </a:prstGeom>
        </p:spPr>
        <p:txBody>
          <a:bodyPr/>
          <a:lstStyle/>
          <a:p>
            <a:r>
              <a:rPr lang="ko-KR" altLang="en-US" dirty="0"/>
              <a:t>노인 교통 사망사고 관련 공공 데이터를 수집해 </a:t>
            </a:r>
            <a:r>
              <a:rPr lang="en-US" altLang="ko-KR" dirty="0"/>
              <a:t>Pandas, NumPy, Beautiful Soup</a:t>
            </a:r>
            <a:r>
              <a:rPr lang="ko-KR" altLang="en-US" dirty="0"/>
              <a:t>을 통해 데이터를 추출 및 정제한 후</a:t>
            </a:r>
            <a:r>
              <a:rPr lang="en-US" altLang="ko-KR" dirty="0"/>
              <a:t>, </a:t>
            </a:r>
            <a:r>
              <a:rPr lang="ko-KR" altLang="en-US" dirty="0"/>
              <a:t>데이터 분석 단계에서 </a:t>
            </a:r>
            <a:r>
              <a:rPr lang="en-US" altLang="ko-KR" dirty="0"/>
              <a:t>matplotlib, seaborn </a:t>
            </a:r>
            <a:r>
              <a:rPr lang="ko-KR" altLang="en-US" dirty="0"/>
              <a:t>및 </a:t>
            </a:r>
            <a:r>
              <a:rPr lang="en-US" altLang="ko-KR" dirty="0"/>
              <a:t>FOLIUM</a:t>
            </a:r>
            <a:r>
              <a:rPr lang="ko-KR" altLang="en-US" dirty="0"/>
              <a:t>을 활용하여 시각화를 진행했습니다</a:t>
            </a:r>
            <a:r>
              <a:rPr lang="en-US" altLang="ko-KR" dirty="0"/>
              <a:t>.</a:t>
            </a:r>
          </a:p>
          <a:p>
            <a:endParaRPr lang="en-US" altLang="ko-KR" dirty="0"/>
          </a:p>
          <a:p>
            <a:r>
              <a:rPr lang="ko-KR" altLang="en-US" dirty="0"/>
              <a:t>오른쪽 박스 안의 </a:t>
            </a:r>
            <a:r>
              <a:rPr lang="en-US" altLang="ko-KR" dirty="0"/>
              <a:t>[</a:t>
            </a:r>
            <a:r>
              <a:rPr lang="ko-KR" altLang="en-US" dirty="0"/>
              <a:t>주요 분석 내용</a:t>
            </a:r>
            <a:r>
              <a:rPr lang="en-US" altLang="ko-KR" dirty="0"/>
              <a:t>]</a:t>
            </a:r>
            <a:r>
              <a:rPr lang="ko-KR" altLang="en-US" dirty="0"/>
              <a:t>은 전처리와 시각화 파트에서 더 상세히 다루도록 하겠습니다</a:t>
            </a:r>
            <a:r>
              <a:rPr lang="en-US" altLang="ko-KR" dirty="0"/>
              <a:t>.</a:t>
            </a:r>
          </a:p>
          <a:p>
            <a:endParaRPr lang="en-US" altLang="ko-KR" dirty="0"/>
          </a:p>
          <a:p>
            <a:endParaRPr lang="en-US" altLang="ko-KR" dirty="0"/>
          </a:p>
          <a:p>
            <a:endParaRPr lang="en-US" altLang="ko-K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이어서 저희 팀 구성과 역할을 소개합니다</a:t>
            </a:r>
            <a:r>
              <a:rPr lang="en-US" altLang="ko-KR" dirty="0"/>
              <a:t>.</a:t>
            </a:r>
          </a:p>
          <a:p>
            <a:endParaRPr lang="en-US" altLang="ko-KR" dirty="0"/>
          </a:p>
          <a:p>
            <a:r>
              <a:rPr lang="ko-KR" altLang="en-US" dirty="0"/>
              <a:t>역할은 특히 주도적으로 참여한 내용을 중점으로 표기했습니다</a:t>
            </a:r>
            <a:r>
              <a:rPr lang="en-US" altLang="ko-KR" dirty="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prstGeom prst="rect">
            <a:avLst/>
          </a:prstGeom>
        </p:spPr>
        <p:txBody>
          <a:bodyPr/>
          <a:lstStyle/>
          <a:p>
            <a:endParaRPr/>
          </a:p>
        </p:txBody>
      </p:sp>
      <p:sp>
        <p:nvSpPr>
          <p:cNvPr id="243" name="Shape 243"/>
          <p:cNvSpPr>
            <a:spLocks noGrp="1"/>
          </p:cNvSpPr>
          <p:nvPr>
            <p:ph type="body" sz="quarter" idx="1"/>
          </p:nvPr>
        </p:nvSpPr>
        <p:spPr>
          <a:prstGeom prst="rect">
            <a:avLst/>
          </a:prstGeom>
        </p:spPr>
        <p:txBody>
          <a:bodyPr/>
          <a:lstStyle/>
          <a:p>
            <a:r>
              <a:rPr lang="ko-KR" altLang="en-US" dirty="0"/>
              <a:t>저희는 다음과 같은 일정으로 프로젝트를 진행하였습니다</a:t>
            </a:r>
            <a:r>
              <a:rPr lang="en-US" altLang="ko-KR" dirty="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rPr lang="ko-KR" altLang="en-US" dirty="0"/>
              <a:t>자아 그럼 이제 저희의 원데이터를 살펴보겠습니다</a:t>
            </a:r>
            <a:r>
              <a:rPr lang="en-US" altLang="ko-KR" dirty="0"/>
              <a:t>. </a:t>
            </a:r>
            <a:r>
              <a:rPr lang="ko-KR" altLang="en-US" dirty="0"/>
              <a:t>가장 최근인 </a:t>
            </a:r>
            <a:r>
              <a:rPr lang="en-US" altLang="ko-KR" dirty="0"/>
              <a:t>2020</a:t>
            </a:r>
            <a:r>
              <a:rPr lang="ko-KR" altLang="en-US" dirty="0"/>
              <a:t>년은 코로나 </a:t>
            </a:r>
            <a:r>
              <a:rPr lang="ko-KR" altLang="en-US" dirty="0" err="1"/>
              <a:t>팬더믹으로</a:t>
            </a:r>
            <a:r>
              <a:rPr lang="ko-KR" altLang="en-US" dirty="0"/>
              <a:t> </a:t>
            </a:r>
            <a:r>
              <a:rPr lang="ko-KR" altLang="en-US"/>
              <a:t>인해 데이터에 신빙성이 떨어질 거라 판단해서</a:t>
            </a:r>
            <a:r>
              <a:rPr lang="en-US" altLang="ko-KR"/>
              <a:t>, </a:t>
            </a:r>
            <a:r>
              <a:rPr lang="ko-KR" altLang="en-US" dirty="0"/>
              <a:t>기준년도를 </a:t>
            </a:r>
            <a:r>
              <a:rPr lang="en-US" altLang="ko-KR" dirty="0"/>
              <a:t>2019</a:t>
            </a:r>
            <a:r>
              <a:rPr lang="ko-KR" altLang="en-US" dirty="0"/>
              <a:t>년으로 선정하였습니다</a:t>
            </a:r>
            <a:r>
              <a:rPr lang="en-US" altLang="ko-KR" dirty="0"/>
              <a:t>.</a:t>
            </a:r>
          </a:p>
          <a:p>
            <a:endParaRPr lang="en-US" altLang="ko-KR" dirty="0"/>
          </a:p>
          <a:p>
            <a:r>
              <a:rPr lang="ko-KR" altLang="en-US" dirty="0"/>
              <a:t>통계청</a:t>
            </a:r>
            <a:r>
              <a:rPr lang="en-US" altLang="ko-KR" dirty="0"/>
              <a:t>, </a:t>
            </a:r>
            <a:r>
              <a:rPr lang="en-US" altLang="ko-KR" dirty="0" err="1"/>
              <a:t>Taas</a:t>
            </a:r>
            <a:r>
              <a:rPr lang="en-US" altLang="ko-KR" dirty="0"/>
              <a:t> ,</a:t>
            </a:r>
            <a:r>
              <a:rPr lang="ko-KR" altLang="en-US" dirty="0"/>
              <a:t>공공데이터 포털과 지자체 사이트 등에서 데이터를 </a:t>
            </a:r>
            <a:r>
              <a:rPr lang="ko-KR" altLang="en-US"/>
              <a:t>수집 후</a:t>
            </a:r>
            <a:r>
              <a:rPr lang="en-US" altLang="ko-KR"/>
              <a:t> </a:t>
            </a:r>
            <a:r>
              <a:rPr lang="ko-KR" altLang="en-US" dirty="0"/>
              <a:t>분석을 진행하였고</a:t>
            </a:r>
            <a:r>
              <a:rPr lang="en-US" altLang="ko-KR" dirty="0"/>
              <a:t>,</a:t>
            </a:r>
          </a:p>
          <a:p>
            <a:endParaRPr lang="en-US" altLang="ko-KR" dirty="0"/>
          </a:p>
          <a:p>
            <a:r>
              <a:rPr lang="ko-KR" altLang="en-US" dirty="0"/>
              <a:t>표 </a:t>
            </a:r>
            <a:r>
              <a:rPr lang="ko-KR" altLang="en-US"/>
              <a:t>가장 아래부분의 </a:t>
            </a:r>
            <a:r>
              <a:rPr lang="ko-KR" altLang="en-US" dirty="0"/>
              <a:t>병원과 </a:t>
            </a:r>
            <a:r>
              <a:rPr lang="ko-KR" altLang="en-US" dirty="0" err="1"/>
              <a:t>사고다발지역간의</a:t>
            </a:r>
            <a:r>
              <a:rPr lang="ko-KR" altLang="en-US" dirty="0"/>
              <a:t> 거리는 네이버 지도 </a:t>
            </a:r>
            <a:r>
              <a:rPr lang="ko-KR" altLang="en-US" dirty="0" err="1"/>
              <a:t>길찾기</a:t>
            </a:r>
            <a:r>
              <a:rPr lang="ko-KR" altLang="en-US" dirty="0"/>
              <a:t> 기능을 통해 직접 데이터를 생성하기도 했습니다</a:t>
            </a:r>
            <a:r>
              <a:rPr lang="en-US" altLang="ko-KR" dirty="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noRot="1" noChangeAspect="1"/>
          </p:cNvSpPr>
          <p:nvPr>
            <p:ph type="sldImg"/>
          </p:nvPr>
        </p:nvSpPr>
        <p:spPr>
          <a:prstGeom prst="rect">
            <a:avLst/>
          </a:prstGeom>
        </p:spPr>
        <p:txBody>
          <a:bodyPr/>
          <a:lstStyle/>
          <a:p>
            <a:endParaRPr/>
          </a:p>
        </p:txBody>
      </p:sp>
      <p:sp>
        <p:nvSpPr>
          <p:cNvPr id="277" name="Shape 277"/>
          <p:cNvSpPr>
            <a:spLocks noGrp="1"/>
          </p:cNvSpPr>
          <p:nvPr>
            <p:ph type="body" sz="quarter" idx="1"/>
          </p:nvPr>
        </p:nvSpPr>
        <p:spPr>
          <a:prstGeom prst="rect">
            <a:avLst/>
          </a:prstGeom>
        </p:spPr>
        <p:txBody>
          <a:bodyPr/>
          <a:lstStyle/>
          <a:p>
            <a:pPr>
              <a:defRPr sz="1700"/>
            </a:pPr>
            <a:endParaRPr lang="en-US" dirty="0"/>
          </a:p>
          <a:p>
            <a:pPr>
              <a:defRPr sz="1700"/>
            </a:pPr>
            <a:r>
              <a:rPr lang="ko-KR" altLang="en-US" dirty="0"/>
              <a:t>지금부터 데이터 </a:t>
            </a:r>
            <a:r>
              <a:rPr lang="ko-KR" altLang="en-US" dirty="0" err="1"/>
              <a:t>전처리</a:t>
            </a:r>
            <a:r>
              <a:rPr lang="ko-KR" altLang="en-US" dirty="0"/>
              <a:t> 과정을 </a:t>
            </a:r>
            <a:r>
              <a:rPr lang="ko-KR" altLang="en-US" dirty="0" err="1"/>
              <a:t>설명드리겠습니다</a:t>
            </a:r>
            <a:r>
              <a:rPr lang="en-US" altLang="ko-KR" dirty="0"/>
              <a:t>.</a:t>
            </a:r>
          </a:p>
          <a:p>
            <a:pPr>
              <a:defRPr sz="1700"/>
            </a:pPr>
            <a:endParaRPr lang="en-US" altLang="ko-KR" dirty="0"/>
          </a:p>
          <a:p>
            <a:pPr>
              <a:defRPr sz="1700"/>
            </a:pPr>
            <a:r>
              <a:rPr lang="ko-KR" altLang="en-US" dirty="0"/>
              <a:t>지금 보시는 전국 연령층별 교통사고 사상자 데이터를 들여와</a:t>
            </a:r>
            <a:r>
              <a:rPr lang="en-US" altLang="ko-KR" dirty="0"/>
              <a:t>, </a:t>
            </a:r>
            <a:r>
              <a:rPr lang="ko-KR" altLang="en-US" dirty="0"/>
              <a:t>사망자수</a:t>
            </a:r>
            <a:r>
              <a:rPr lang="en-US" altLang="ko-KR" dirty="0"/>
              <a:t>,</a:t>
            </a:r>
            <a:r>
              <a:rPr lang="ko-KR" altLang="en-US" dirty="0"/>
              <a:t>부상자수를 나누어 새로운 열로 생성하였고 연령별로 인덱스를 설정해주었습니다</a:t>
            </a:r>
            <a:r>
              <a:rPr lang="en-US" altLang="ko-KR" dirty="0"/>
              <a:t>.</a:t>
            </a:r>
          </a:p>
          <a:p>
            <a:pPr>
              <a:defRPr sz="1700"/>
            </a:pPr>
            <a:endParaRPr lang="en-US" altLang="ko-KR" dirty="0"/>
          </a:p>
          <a:p>
            <a:pPr>
              <a:defRPr sz="1700"/>
            </a:pPr>
            <a:r>
              <a:rPr lang="ko-KR" altLang="en-US" dirty="0"/>
              <a:t>그 다음 사상자수 대비 사망자 비율을 소수점 둘째자리까지 계산하여 새로운 열에 추가했습니다</a:t>
            </a:r>
            <a:r>
              <a:rPr lang="en-US" altLang="ko-KR" dirty="0"/>
              <a:t>.</a:t>
            </a:r>
          </a:p>
          <a:p>
            <a:pPr>
              <a:defRPr sz="1700"/>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rPr lang="en-US" altLang="ko-KR" dirty="0"/>
              <a:t>[</a:t>
            </a:r>
            <a:r>
              <a:rPr lang="ko-KR" altLang="en-US" dirty="0"/>
              <a:t>미정</a:t>
            </a:r>
            <a:r>
              <a:rPr lang="en-US" altLang="ko-KR" dirty="0"/>
              <a:t>]</a:t>
            </a:r>
          </a:p>
          <a:p>
            <a:r>
              <a:rPr lang="ko-KR" altLang="en-US" dirty="0"/>
              <a:t>다음은 사고유형별 노인 교통사고 사망자 데이터입니다</a:t>
            </a:r>
            <a:r>
              <a:rPr lang="en-US" altLang="ko-KR" dirty="0"/>
              <a:t>. </a:t>
            </a:r>
            <a:r>
              <a:rPr lang="ko-KR" altLang="en-US" dirty="0" err="1"/>
              <a:t>결측치를</a:t>
            </a:r>
            <a:r>
              <a:rPr lang="ko-KR" altLang="en-US" dirty="0"/>
              <a:t> </a:t>
            </a:r>
            <a:r>
              <a:rPr lang="en-US" altLang="ko-KR" dirty="0"/>
              <a:t>0</a:t>
            </a:r>
            <a:r>
              <a:rPr lang="ko-KR" altLang="en-US" dirty="0"/>
              <a:t>으로 바꿔주고</a:t>
            </a:r>
            <a:r>
              <a:rPr lang="en-US" altLang="ko-KR" dirty="0"/>
              <a:t>, </a:t>
            </a:r>
          </a:p>
          <a:p>
            <a:endParaRPr lang="en-US" altLang="ko-KR" dirty="0"/>
          </a:p>
          <a:p>
            <a:r>
              <a:rPr lang="ko-KR" altLang="en-US" dirty="0"/>
              <a:t>중복되는 </a:t>
            </a:r>
            <a:r>
              <a:rPr lang="en-US" altLang="ko-KR" dirty="0"/>
              <a:t>[</a:t>
            </a:r>
            <a:r>
              <a:rPr lang="ko-KR" altLang="en-US" dirty="0"/>
              <a:t>합계</a:t>
            </a:r>
            <a:r>
              <a:rPr lang="en-US" altLang="ko-KR" dirty="0"/>
              <a:t>] </a:t>
            </a:r>
            <a:r>
              <a:rPr lang="ko-KR" altLang="en-US" dirty="0"/>
              <a:t>열을 하나 지운 후</a:t>
            </a:r>
            <a:r>
              <a:rPr lang="en-US" altLang="ko-KR" dirty="0"/>
              <a:t>, </a:t>
            </a:r>
            <a:r>
              <a:rPr lang="ko-KR" altLang="en-US" dirty="0"/>
              <a:t>사망자수 행만 추출하였습니다</a:t>
            </a:r>
            <a:r>
              <a:rPr lang="en-US" altLang="ko-KR" dirty="0"/>
              <a:t>. </a:t>
            </a:r>
            <a:r>
              <a:rPr lang="ko-KR" altLang="en-US" dirty="0"/>
              <a:t>이때</a:t>
            </a:r>
            <a:r>
              <a:rPr lang="en-US" altLang="ko-KR" dirty="0"/>
              <a:t>, </a:t>
            </a:r>
            <a:r>
              <a:rPr lang="ko-KR" altLang="en-US" dirty="0"/>
              <a:t>왼쪽 표 가장 위에 있는 합계 </a:t>
            </a:r>
            <a:r>
              <a:rPr lang="ko-KR" altLang="en-US"/>
              <a:t>부분은 불필요해서 </a:t>
            </a:r>
            <a:r>
              <a:rPr lang="ko-KR" altLang="en-US" dirty="0" err="1"/>
              <a:t>전처리</a:t>
            </a:r>
            <a:r>
              <a:rPr lang="ko-KR" altLang="en-US" dirty="0"/>
              <a:t> 과정에서 삭제하였습니다</a:t>
            </a:r>
            <a:r>
              <a:rPr lang="en-US" altLang="ko-KR" dirty="0"/>
              <a:t>.</a:t>
            </a:r>
          </a:p>
          <a:p>
            <a:endParaRPr lang="en-US" altLang="ko-K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제목 및 사진">
    <p:spTree>
      <p:nvGrpSpPr>
        <p:cNvPr id="1" name=""/>
        <p:cNvGrpSpPr/>
        <p:nvPr/>
      </p:nvGrpSpPr>
      <p:grpSpPr>
        <a:xfrm>
          <a:off x="0" y="0"/>
          <a:ext cx="0" cy="0"/>
          <a:chOff x="0" y="0"/>
          <a:chExt cx="0" cy="0"/>
        </a:xfrm>
      </p:grpSpPr>
      <p:sp>
        <p:nvSpPr>
          <p:cNvPr id="21" name="이미지"/>
          <p:cNvSpPr>
            <a:spLocks noGrp="1"/>
          </p:cNvSpPr>
          <p:nvPr>
            <p:ph type="pic" idx="21"/>
          </p:nvPr>
        </p:nvSpPr>
        <p:spPr>
          <a:xfrm>
            <a:off x="-376767" y="-915894"/>
            <a:ext cx="17835653" cy="10682196"/>
          </a:xfrm>
          <a:prstGeom prst="rect">
            <a:avLst/>
          </a:prstGeom>
        </p:spPr>
        <p:txBody>
          <a:bodyPr lIns="91439" tIns="45719" rIns="91439" bIns="45719">
            <a:noAutofit/>
          </a:bodyPr>
          <a:lstStyle/>
          <a:p>
            <a:endParaRPr/>
          </a:p>
        </p:txBody>
      </p:sp>
      <p:sp>
        <p:nvSpPr>
          <p:cNvPr id="22" name="프레젠테이션 제목"/>
          <p:cNvSpPr txBox="1">
            <a:spLocks noGrp="1"/>
          </p:cNvSpPr>
          <p:nvPr>
            <p:ph type="title" hasCustomPrompt="1"/>
          </p:nvPr>
        </p:nvSpPr>
        <p:spPr>
          <a:xfrm>
            <a:off x="698500" y="5181600"/>
            <a:ext cx="11607800" cy="3302000"/>
          </a:xfrm>
          <a:prstGeom prst="rect">
            <a:avLst/>
          </a:prstGeom>
        </p:spPr>
        <p:txBody>
          <a:bodyPr anchor="b"/>
          <a:lstStyle>
            <a:lvl1pPr>
              <a:defRPr sz="8200" spc="-164"/>
            </a:lvl1pPr>
          </a:lstStyle>
          <a:p>
            <a:r>
              <a:t>프레젠테이션 제목</a:t>
            </a:r>
          </a:p>
        </p:txBody>
      </p:sp>
      <p:sp>
        <p:nvSpPr>
          <p:cNvPr id="23" name="본문 첫 번째 줄…"/>
          <p:cNvSpPr txBox="1">
            <a:spLocks noGrp="1"/>
          </p:cNvSpPr>
          <p:nvPr>
            <p:ph type="body" sz="quarter" idx="1" hasCustomPrompt="1"/>
          </p:nvPr>
        </p:nvSpPr>
        <p:spPr>
          <a:xfrm>
            <a:off x="698500" y="8432800"/>
            <a:ext cx="11607800" cy="689769"/>
          </a:xfrm>
          <a:prstGeom prst="rect">
            <a:avLst/>
          </a:prstGeom>
        </p:spPr>
        <p:txBody>
          <a:bodyPr/>
          <a:lstStyle>
            <a:lvl1pPr marL="0" indent="0" defTabSz="587022">
              <a:lnSpc>
                <a:spcPct val="100000"/>
              </a:lnSpc>
              <a:spcBef>
                <a:spcPts val="0"/>
              </a:spcBef>
              <a:buSzTx/>
              <a:buNone/>
              <a:defRPr sz="3800" b="1"/>
            </a:lvl1pPr>
            <a:lvl2pPr marL="0" indent="0" defTabSz="587022">
              <a:lnSpc>
                <a:spcPct val="100000"/>
              </a:lnSpc>
              <a:spcBef>
                <a:spcPts val="0"/>
              </a:spcBef>
              <a:buSzTx/>
              <a:buNone/>
              <a:defRPr sz="3800" b="1"/>
            </a:lvl2pPr>
            <a:lvl3pPr marL="0" indent="0" defTabSz="587022">
              <a:lnSpc>
                <a:spcPct val="100000"/>
              </a:lnSpc>
              <a:spcBef>
                <a:spcPts val="0"/>
              </a:spcBef>
              <a:buSzTx/>
              <a:buNone/>
              <a:defRPr sz="3800" b="1"/>
            </a:lvl3pPr>
            <a:lvl4pPr marL="0" indent="0" defTabSz="587022">
              <a:lnSpc>
                <a:spcPct val="100000"/>
              </a:lnSpc>
              <a:spcBef>
                <a:spcPts val="0"/>
              </a:spcBef>
              <a:buSzTx/>
              <a:buNone/>
              <a:defRPr sz="3800" b="1"/>
            </a:lvl4pPr>
            <a:lvl5pPr marL="0" indent="0" defTabSz="587022">
              <a:lnSpc>
                <a:spcPct val="100000"/>
              </a:lnSpc>
              <a:spcBef>
                <a:spcPts val="0"/>
              </a:spcBef>
              <a:buSzTx/>
              <a:buNone/>
              <a:defRPr sz="3800" b="1"/>
            </a:lvl5pPr>
          </a:lstStyle>
          <a:p>
            <a:r>
              <a:t>프레젠테이션 부제</a:t>
            </a:r>
          </a:p>
          <a:p>
            <a:pPr lvl="1"/>
            <a:endParaRPr/>
          </a:p>
          <a:p>
            <a:pPr lvl="2"/>
            <a:endParaRPr/>
          </a:p>
          <a:p>
            <a:pPr lvl="3"/>
            <a:endParaRPr/>
          </a:p>
          <a:p>
            <a:pPr lvl="4"/>
            <a:endParaRPr/>
          </a:p>
        </p:txBody>
      </p:sp>
      <p:sp>
        <p:nvSpPr>
          <p:cNvPr id="24" name="저자 및 날짜"/>
          <p:cNvSpPr txBox="1">
            <a:spLocks noGrp="1"/>
          </p:cNvSpPr>
          <p:nvPr>
            <p:ph type="body" sz="quarter" idx="22" hasCustomPrompt="1"/>
          </p:nvPr>
        </p:nvSpPr>
        <p:spPr>
          <a:xfrm>
            <a:off x="698499" y="571500"/>
            <a:ext cx="11607803" cy="461060"/>
          </a:xfrm>
          <a:prstGeom prst="rect">
            <a:avLst/>
          </a:prstGeom>
        </p:spPr>
        <p:txBody>
          <a:bodyPr/>
          <a:lstStyle>
            <a:lvl1pPr marL="0" indent="0" defTabSz="510708">
              <a:lnSpc>
                <a:spcPct val="100000"/>
              </a:lnSpc>
              <a:spcBef>
                <a:spcPts val="0"/>
              </a:spcBef>
              <a:buSzTx/>
              <a:buNone/>
              <a:defRPr sz="2000" b="1"/>
            </a:lvl1pPr>
          </a:lstStyle>
          <a:p>
            <a:r>
              <a:t>저자 및 날짜</a:t>
            </a:r>
          </a:p>
        </p:txBody>
      </p:sp>
      <p:sp>
        <p:nvSpPr>
          <p:cNvPr id="25" name="슬라이드 번호"/>
          <p:cNvSpPr txBox="1">
            <a:spLocks noGrp="1"/>
          </p:cNvSpPr>
          <p:nvPr>
            <p:ph type="sldNum" sz="quarter" idx="2"/>
          </p:nvPr>
        </p:nvSpPr>
        <p:spPr>
          <a:xfrm>
            <a:off x="6349999" y="9220201"/>
            <a:ext cx="297892" cy="28747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중요한 사실">
    <p:spTree>
      <p:nvGrpSpPr>
        <p:cNvPr id="1" name=""/>
        <p:cNvGrpSpPr/>
        <p:nvPr/>
      </p:nvGrpSpPr>
      <p:grpSpPr>
        <a:xfrm>
          <a:off x="0" y="0"/>
          <a:ext cx="0" cy="0"/>
          <a:chOff x="0" y="0"/>
          <a:chExt cx="0" cy="0"/>
        </a:xfrm>
      </p:grpSpPr>
      <p:sp>
        <p:nvSpPr>
          <p:cNvPr id="106" name="본문 첫 번째 줄…"/>
          <p:cNvSpPr txBox="1">
            <a:spLocks noGrp="1"/>
          </p:cNvSpPr>
          <p:nvPr>
            <p:ph type="body" sz="quarter" idx="1" hasCustomPrompt="1"/>
          </p:nvPr>
        </p:nvSpPr>
        <p:spPr>
          <a:xfrm>
            <a:off x="698500" y="6209979"/>
            <a:ext cx="11607800" cy="671804"/>
          </a:xfrm>
          <a:prstGeom prst="rect">
            <a:avLst/>
          </a:prstGeom>
        </p:spPr>
        <p:txBody>
          <a:bodyPr/>
          <a:lstStyle>
            <a:lvl1pPr marL="0" indent="0" algn="ctr" defTabSz="1612553">
              <a:lnSpc>
                <a:spcPct val="100000"/>
              </a:lnSpc>
              <a:spcBef>
                <a:spcPts val="0"/>
              </a:spcBef>
              <a:buSzTx/>
              <a:buNone/>
              <a:defRPr sz="3500" b="1"/>
            </a:lvl1pPr>
            <a:lvl2pPr marL="825500" indent="-444500" algn="ctr" defTabSz="1612553">
              <a:lnSpc>
                <a:spcPct val="100000"/>
              </a:lnSpc>
              <a:spcBef>
                <a:spcPts val="0"/>
              </a:spcBef>
              <a:defRPr sz="3500" b="1"/>
            </a:lvl2pPr>
            <a:lvl3pPr marL="1206500" indent="-444500" algn="ctr" defTabSz="1612553">
              <a:lnSpc>
                <a:spcPct val="100000"/>
              </a:lnSpc>
              <a:spcBef>
                <a:spcPts val="0"/>
              </a:spcBef>
              <a:defRPr sz="3500" b="1"/>
            </a:lvl3pPr>
            <a:lvl4pPr marL="1587500" indent="-444500" algn="ctr" defTabSz="1612553">
              <a:lnSpc>
                <a:spcPct val="100000"/>
              </a:lnSpc>
              <a:spcBef>
                <a:spcPts val="0"/>
              </a:spcBef>
              <a:defRPr sz="3500" b="1"/>
            </a:lvl4pPr>
            <a:lvl5pPr marL="1968500" indent="-444500" algn="ctr" defTabSz="1612553">
              <a:lnSpc>
                <a:spcPct val="100000"/>
              </a:lnSpc>
              <a:spcBef>
                <a:spcPts val="0"/>
              </a:spcBef>
              <a:defRPr sz="3500" b="1"/>
            </a:lvl5pPr>
          </a:lstStyle>
          <a:p>
            <a:r>
              <a:t>사실 정보</a:t>
            </a:r>
          </a:p>
          <a:p>
            <a:pPr lvl="1"/>
            <a:endParaRPr/>
          </a:p>
          <a:p>
            <a:pPr lvl="2"/>
            <a:endParaRPr/>
          </a:p>
          <a:p>
            <a:pPr lvl="3"/>
            <a:endParaRPr/>
          </a:p>
          <a:p>
            <a:pPr lvl="4"/>
            <a:endParaRPr/>
          </a:p>
        </p:txBody>
      </p:sp>
      <p:sp>
        <p:nvSpPr>
          <p:cNvPr id="107" name="본문 첫 번째 줄…"/>
          <p:cNvSpPr txBox="1">
            <a:spLocks noGrp="1"/>
          </p:cNvSpPr>
          <p:nvPr>
            <p:ph type="body" idx="21" hasCustomPrompt="1"/>
          </p:nvPr>
        </p:nvSpPr>
        <p:spPr>
          <a:xfrm>
            <a:off x="698500" y="999065"/>
            <a:ext cx="11607800" cy="5210915"/>
          </a:xfrm>
          <a:prstGeom prst="rect">
            <a:avLst/>
          </a:prstGeom>
        </p:spPr>
        <p:txBody>
          <a:bodyPr anchor="b"/>
          <a:lstStyle/>
          <a:p>
            <a:pPr marL="0" lvl="4" indent="1207008" algn="ctr" defTabSz="762929">
              <a:lnSpc>
                <a:spcPct val="80000"/>
              </a:lnSpc>
              <a:spcBef>
                <a:spcPts val="0"/>
              </a:spcBef>
              <a:buSzTx/>
              <a:buNone/>
              <a:defRPr sz="7744" b="1" spc="-88"/>
            </a:pPr>
            <a:r>
              <a:t>100%
</a:t>
            </a:r>
          </a:p>
        </p:txBody>
      </p:sp>
      <p:sp>
        <p:nvSpPr>
          <p:cNvPr id="108"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인용">
    <p:spTree>
      <p:nvGrpSpPr>
        <p:cNvPr id="1" name=""/>
        <p:cNvGrpSpPr/>
        <p:nvPr/>
      </p:nvGrpSpPr>
      <p:grpSpPr>
        <a:xfrm>
          <a:off x="0" y="0"/>
          <a:ext cx="0" cy="0"/>
          <a:chOff x="0" y="0"/>
          <a:chExt cx="0" cy="0"/>
        </a:xfrm>
      </p:grpSpPr>
      <p:sp>
        <p:nvSpPr>
          <p:cNvPr id="115" name="본문 첫 번째 줄…"/>
          <p:cNvSpPr txBox="1">
            <a:spLocks noGrp="1"/>
          </p:cNvSpPr>
          <p:nvPr>
            <p:ph type="body" sz="half" idx="1" hasCustomPrompt="1"/>
          </p:nvPr>
        </p:nvSpPr>
        <p:spPr>
          <a:xfrm>
            <a:off x="736600" y="3721100"/>
            <a:ext cx="11531600" cy="2324100"/>
          </a:xfrm>
          <a:prstGeom prst="rect">
            <a:avLst/>
          </a:prstGeom>
        </p:spPr>
        <p:txBody>
          <a:bodyPr anchor="ctr"/>
          <a:lstStyle>
            <a:lvl1pPr marL="342900" indent="-228600">
              <a:spcBef>
                <a:spcPts val="0"/>
              </a:spcBef>
              <a:buSzTx/>
              <a:buNone/>
              <a:defRPr sz="6000" spc="-119">
                <a:latin typeface="Helvetica Neue Medium"/>
                <a:ea typeface="Helvetica Neue Medium"/>
                <a:cs typeface="Helvetica Neue Medium"/>
                <a:sym typeface="Helvetica Neue Medium"/>
              </a:defRPr>
            </a:lvl1pPr>
            <a:lvl2pPr marL="342900" indent="114300">
              <a:spcBef>
                <a:spcPts val="0"/>
              </a:spcBef>
              <a:buSzTx/>
              <a:buNone/>
              <a:defRPr sz="6000" spc="-119">
                <a:latin typeface="Helvetica Neue Medium"/>
                <a:ea typeface="Helvetica Neue Medium"/>
                <a:cs typeface="Helvetica Neue Medium"/>
                <a:sym typeface="Helvetica Neue Medium"/>
              </a:defRPr>
            </a:lvl2pPr>
            <a:lvl3pPr marL="342900" indent="114300">
              <a:spcBef>
                <a:spcPts val="0"/>
              </a:spcBef>
              <a:buSzTx/>
              <a:buNone/>
              <a:defRPr sz="6000" spc="-119">
                <a:latin typeface="Helvetica Neue Medium"/>
                <a:ea typeface="Helvetica Neue Medium"/>
                <a:cs typeface="Helvetica Neue Medium"/>
                <a:sym typeface="Helvetica Neue Medium"/>
              </a:defRPr>
            </a:lvl3pPr>
            <a:lvl4pPr marL="342900" indent="114300">
              <a:spcBef>
                <a:spcPts val="0"/>
              </a:spcBef>
              <a:buSzTx/>
              <a:buNone/>
              <a:defRPr sz="6000" spc="-119">
                <a:latin typeface="Helvetica Neue Medium"/>
                <a:ea typeface="Helvetica Neue Medium"/>
                <a:cs typeface="Helvetica Neue Medium"/>
                <a:sym typeface="Helvetica Neue Medium"/>
              </a:defRPr>
            </a:lvl4pPr>
            <a:lvl5pPr marL="342900" indent="114300">
              <a:spcBef>
                <a:spcPts val="0"/>
              </a:spcBef>
              <a:buSzTx/>
              <a:buNone/>
              <a:defRPr sz="6000" spc="-119">
                <a:latin typeface="Helvetica Neue Medium"/>
                <a:ea typeface="Helvetica Neue Medium"/>
                <a:cs typeface="Helvetica Neue Medium"/>
                <a:sym typeface="Helvetica Neue Medium"/>
              </a:defRPr>
            </a:lvl5pPr>
          </a:lstStyle>
          <a:p>
            <a:r>
              <a:t>“멋진 인용구”</a:t>
            </a:r>
          </a:p>
          <a:p>
            <a:pPr lvl="1"/>
            <a:endParaRPr/>
          </a:p>
          <a:p>
            <a:pPr lvl="2"/>
            <a:endParaRPr/>
          </a:p>
          <a:p>
            <a:pPr lvl="3"/>
            <a:endParaRPr/>
          </a:p>
          <a:p>
            <a:pPr lvl="4"/>
            <a:endParaRPr/>
          </a:p>
        </p:txBody>
      </p:sp>
      <p:sp>
        <p:nvSpPr>
          <p:cNvPr id="116" name="속성"/>
          <p:cNvSpPr txBox="1">
            <a:spLocks noGrp="1"/>
          </p:cNvSpPr>
          <p:nvPr>
            <p:ph type="body" sz="quarter" idx="21" hasCustomPrompt="1"/>
          </p:nvPr>
        </p:nvSpPr>
        <p:spPr>
          <a:xfrm>
            <a:off x="1219200" y="6426200"/>
            <a:ext cx="11049000" cy="461060"/>
          </a:xfrm>
          <a:prstGeom prst="rect">
            <a:avLst/>
          </a:prstGeom>
        </p:spPr>
        <p:txBody>
          <a:bodyPr/>
          <a:lstStyle>
            <a:lvl1pPr marL="0" indent="0" defTabSz="581151">
              <a:lnSpc>
                <a:spcPct val="100000"/>
              </a:lnSpc>
              <a:spcBef>
                <a:spcPts val="0"/>
              </a:spcBef>
              <a:buSzTx/>
              <a:buNone/>
              <a:defRPr sz="2300" b="1"/>
            </a:lvl1pPr>
          </a:lstStyle>
          <a:p>
            <a:r>
              <a:t>속성</a:t>
            </a:r>
          </a:p>
        </p:txBody>
      </p:sp>
      <p:sp>
        <p:nvSpPr>
          <p:cNvPr id="11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사진 - 3장">
    <p:spTree>
      <p:nvGrpSpPr>
        <p:cNvPr id="1" name=""/>
        <p:cNvGrpSpPr/>
        <p:nvPr/>
      </p:nvGrpSpPr>
      <p:grpSpPr>
        <a:xfrm>
          <a:off x="0" y="0"/>
          <a:ext cx="0" cy="0"/>
          <a:chOff x="0" y="0"/>
          <a:chExt cx="0" cy="0"/>
        </a:xfrm>
      </p:grpSpPr>
      <p:sp>
        <p:nvSpPr>
          <p:cNvPr id="124" name="이미지"/>
          <p:cNvSpPr>
            <a:spLocks noGrp="1"/>
          </p:cNvSpPr>
          <p:nvPr>
            <p:ph type="pic" idx="21"/>
          </p:nvPr>
        </p:nvSpPr>
        <p:spPr>
          <a:xfrm>
            <a:off x="-2082800" y="687557"/>
            <a:ext cx="11165190" cy="8373893"/>
          </a:xfrm>
          <a:prstGeom prst="rect">
            <a:avLst/>
          </a:prstGeom>
        </p:spPr>
        <p:txBody>
          <a:bodyPr lIns="91439" tIns="45719" rIns="91439" bIns="45719">
            <a:noAutofit/>
          </a:bodyPr>
          <a:lstStyle/>
          <a:p>
            <a:endParaRPr/>
          </a:p>
        </p:txBody>
      </p:sp>
      <p:sp>
        <p:nvSpPr>
          <p:cNvPr id="125" name="이미지"/>
          <p:cNvSpPr>
            <a:spLocks noGrp="1"/>
          </p:cNvSpPr>
          <p:nvPr>
            <p:ph type="pic" sz="half" idx="22"/>
          </p:nvPr>
        </p:nvSpPr>
        <p:spPr>
          <a:xfrm>
            <a:off x="6597650" y="292100"/>
            <a:ext cx="5740400" cy="4592321"/>
          </a:xfrm>
          <a:prstGeom prst="rect">
            <a:avLst/>
          </a:prstGeom>
        </p:spPr>
        <p:txBody>
          <a:bodyPr lIns="91439" tIns="45719" rIns="91439" bIns="45719">
            <a:noAutofit/>
          </a:bodyPr>
          <a:lstStyle/>
          <a:p>
            <a:endParaRPr/>
          </a:p>
        </p:txBody>
      </p:sp>
      <p:sp>
        <p:nvSpPr>
          <p:cNvPr id="126" name="이미지"/>
          <p:cNvSpPr>
            <a:spLocks noGrp="1"/>
          </p:cNvSpPr>
          <p:nvPr>
            <p:ph type="pic" idx="23"/>
          </p:nvPr>
        </p:nvSpPr>
        <p:spPr>
          <a:xfrm>
            <a:off x="4984750" y="2749550"/>
            <a:ext cx="7937500" cy="9238276"/>
          </a:xfrm>
          <a:prstGeom prst="rect">
            <a:avLst/>
          </a:prstGeom>
        </p:spPr>
        <p:txBody>
          <a:bodyPr lIns="91439" tIns="45719" rIns="91439" bIns="45719">
            <a:noAutofit/>
          </a:bodyPr>
          <a:lstStyle/>
          <a:p>
            <a:endParaRPr/>
          </a:p>
        </p:txBody>
      </p:sp>
      <p:sp>
        <p:nvSpPr>
          <p:cNvPr id="12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사진">
    <p:spTree>
      <p:nvGrpSpPr>
        <p:cNvPr id="1" name=""/>
        <p:cNvGrpSpPr/>
        <p:nvPr/>
      </p:nvGrpSpPr>
      <p:grpSpPr>
        <a:xfrm>
          <a:off x="0" y="0"/>
          <a:ext cx="0" cy="0"/>
          <a:chOff x="0" y="0"/>
          <a:chExt cx="0" cy="0"/>
        </a:xfrm>
      </p:grpSpPr>
      <p:sp>
        <p:nvSpPr>
          <p:cNvPr id="134" name="886640052_3195x2556.jpeg"/>
          <p:cNvSpPr>
            <a:spLocks noGrp="1"/>
          </p:cNvSpPr>
          <p:nvPr>
            <p:ph type="pic" idx="21"/>
          </p:nvPr>
        </p:nvSpPr>
        <p:spPr>
          <a:xfrm>
            <a:off x="-1016000" y="-1054100"/>
            <a:ext cx="14427200" cy="11541760"/>
          </a:xfrm>
          <a:prstGeom prst="rect">
            <a:avLst/>
          </a:prstGeom>
        </p:spPr>
        <p:txBody>
          <a:bodyPr lIns="91439" tIns="45719" rIns="91439" bIns="45719">
            <a:noAutofit/>
          </a:bodyPr>
          <a:lstStyle/>
          <a:p>
            <a:endParaRPr/>
          </a:p>
        </p:txBody>
      </p:sp>
      <p:sp>
        <p:nvSpPr>
          <p:cNvPr id="135" name="슬라이드 번호"/>
          <p:cNvSpPr txBox="1">
            <a:spLocks noGrp="1"/>
          </p:cNvSpPr>
          <p:nvPr>
            <p:ph type="sldNum" sz="quarter" idx="2"/>
          </p:nvPr>
        </p:nvSpPr>
        <p:spPr>
          <a:xfrm>
            <a:off x="6353454" y="9220201"/>
            <a:ext cx="297892" cy="28747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빈 페이지">
    <p:spTree>
      <p:nvGrpSpPr>
        <p:cNvPr id="1" name=""/>
        <p:cNvGrpSpPr/>
        <p:nvPr/>
      </p:nvGrpSpPr>
      <p:grpSpPr>
        <a:xfrm>
          <a:off x="0" y="0"/>
          <a:ext cx="0" cy="0"/>
          <a:chOff x="0" y="0"/>
          <a:chExt cx="0" cy="0"/>
        </a:xfrm>
      </p:grpSpPr>
      <p:sp>
        <p:nvSpPr>
          <p:cNvPr id="14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제목">
    <p:spTree>
      <p:nvGrpSpPr>
        <p:cNvPr id="1" name=""/>
        <p:cNvGrpSpPr/>
        <p:nvPr/>
      </p:nvGrpSpPr>
      <p:grpSpPr>
        <a:xfrm>
          <a:off x="0" y="0"/>
          <a:ext cx="0" cy="0"/>
          <a:chOff x="0" y="0"/>
          <a:chExt cx="0" cy="0"/>
        </a:xfrm>
      </p:grpSpPr>
      <p:sp>
        <p:nvSpPr>
          <p:cNvPr id="149" name="프레젠테이션 제목"/>
          <p:cNvSpPr txBox="1">
            <a:spLocks noGrp="1"/>
          </p:cNvSpPr>
          <p:nvPr>
            <p:ph type="title" hasCustomPrompt="1"/>
          </p:nvPr>
        </p:nvSpPr>
        <p:spPr>
          <a:xfrm>
            <a:off x="711200" y="2197100"/>
            <a:ext cx="11582400" cy="3302000"/>
          </a:xfrm>
          <a:prstGeom prst="rect">
            <a:avLst/>
          </a:prstGeom>
        </p:spPr>
        <p:txBody>
          <a:bodyPr anchor="b"/>
          <a:lstStyle>
            <a:lvl1pPr marL="1301750" indent="-1301750" algn="ctr" defTabSz="1739900">
              <a:buSzPct val="100000"/>
              <a:buFont typeface="Arial"/>
              <a:buChar char="•"/>
              <a:defRPr sz="8200" b="0" spc="-82">
                <a:latin typeface="Canela Bold"/>
                <a:ea typeface="Canela Bold"/>
                <a:cs typeface="Canela Bold"/>
                <a:sym typeface="Canela Bold"/>
              </a:defRPr>
            </a:lvl1pPr>
          </a:lstStyle>
          <a:p>
            <a:r>
              <a:t>프레젠테이션 제목</a:t>
            </a:r>
          </a:p>
        </p:txBody>
      </p:sp>
      <p:sp>
        <p:nvSpPr>
          <p:cNvPr id="150" name="본문 첫 번째 줄…"/>
          <p:cNvSpPr txBox="1">
            <a:spLocks noGrp="1"/>
          </p:cNvSpPr>
          <p:nvPr>
            <p:ph type="body" sz="quarter" idx="1" hasCustomPrompt="1"/>
          </p:nvPr>
        </p:nvSpPr>
        <p:spPr>
          <a:xfrm>
            <a:off x="711200" y="5334000"/>
            <a:ext cx="11582400" cy="1455526"/>
          </a:xfrm>
          <a:prstGeom prst="rect">
            <a:avLst/>
          </a:prstGeom>
        </p:spPr>
        <p:txBody>
          <a:bodyPr/>
          <a:lstStyle>
            <a:lvl1pPr marL="603250" indent="-603250" algn="ctr" defTabSz="584200">
              <a:lnSpc>
                <a:spcPct val="100000"/>
              </a:lnSpc>
              <a:spcBef>
                <a:spcPts val="0"/>
              </a:spcBef>
              <a:buSzPct val="100000"/>
              <a:buFont typeface="Arial"/>
              <a:defRPr sz="3800" spc="-38">
                <a:latin typeface="Avenir Next Demi Bold"/>
                <a:ea typeface="Avenir Next Demi Bold"/>
                <a:cs typeface="Avenir Next Demi Bold"/>
                <a:sym typeface="Avenir Next Demi Bold"/>
              </a:defRPr>
            </a:lvl1pPr>
            <a:lvl2pPr marL="457200" indent="0" algn="ctr" defTabSz="584200">
              <a:lnSpc>
                <a:spcPct val="100000"/>
              </a:lnSpc>
              <a:spcBef>
                <a:spcPts val="0"/>
              </a:spcBef>
              <a:buSzPct val="100000"/>
              <a:buFont typeface="Arial"/>
              <a:defRPr sz="3800" spc="-38">
                <a:latin typeface="Avenir Next Demi Bold"/>
                <a:ea typeface="Avenir Next Demi Bold"/>
                <a:cs typeface="Avenir Next Demi Bold"/>
                <a:sym typeface="Avenir Next Demi Bold"/>
              </a:defRPr>
            </a:lvl2pPr>
            <a:lvl3pPr marL="914400" indent="0" algn="ctr" defTabSz="584200">
              <a:lnSpc>
                <a:spcPct val="100000"/>
              </a:lnSpc>
              <a:spcBef>
                <a:spcPts val="0"/>
              </a:spcBef>
              <a:buSzPct val="100000"/>
              <a:buFont typeface="Arial"/>
              <a:defRPr sz="3800" spc="-38">
                <a:latin typeface="Avenir Next Demi Bold"/>
                <a:ea typeface="Avenir Next Demi Bold"/>
                <a:cs typeface="Avenir Next Demi Bold"/>
                <a:sym typeface="Avenir Next Demi Bold"/>
              </a:defRPr>
            </a:lvl3pPr>
            <a:lvl4pPr marL="1371600" indent="0" algn="ctr" defTabSz="584200">
              <a:lnSpc>
                <a:spcPct val="100000"/>
              </a:lnSpc>
              <a:spcBef>
                <a:spcPts val="0"/>
              </a:spcBef>
              <a:buSzPct val="100000"/>
              <a:buFont typeface="Arial"/>
              <a:defRPr sz="3800" spc="-38">
                <a:latin typeface="Avenir Next Demi Bold"/>
                <a:ea typeface="Avenir Next Demi Bold"/>
                <a:cs typeface="Avenir Next Demi Bold"/>
                <a:sym typeface="Avenir Next Demi Bold"/>
              </a:defRPr>
            </a:lvl4pPr>
            <a:lvl5pPr marL="1828800" indent="0" algn="ctr" defTabSz="584200">
              <a:lnSpc>
                <a:spcPct val="100000"/>
              </a:lnSpc>
              <a:spcBef>
                <a:spcPts val="0"/>
              </a:spcBef>
              <a:buSzPct val="100000"/>
              <a:buFont typeface="Arial"/>
              <a:defRPr sz="3800" spc="-38">
                <a:latin typeface="Avenir Next Demi Bold"/>
                <a:ea typeface="Avenir Next Demi Bold"/>
                <a:cs typeface="Avenir Next Demi Bold"/>
                <a:sym typeface="Avenir Next Demi Bold"/>
              </a:defRPr>
            </a:lvl5pPr>
          </a:lstStyle>
          <a:p>
            <a:r>
              <a:t>프레젠테이션 부제</a:t>
            </a:r>
          </a:p>
          <a:p>
            <a:pPr lvl="1"/>
            <a:endParaRPr/>
          </a:p>
          <a:p>
            <a:pPr lvl="2"/>
            <a:endParaRPr/>
          </a:p>
          <a:p>
            <a:pPr lvl="3"/>
            <a:endParaRPr/>
          </a:p>
          <a:p>
            <a:pPr lvl="4"/>
            <a:endParaRPr/>
          </a:p>
        </p:txBody>
      </p:sp>
      <p:sp>
        <p:nvSpPr>
          <p:cNvPr id="151" name="저자 및 날짜"/>
          <p:cNvSpPr txBox="1">
            <a:spLocks noGrp="1"/>
          </p:cNvSpPr>
          <p:nvPr>
            <p:ph type="body" sz="quarter" idx="21" hasCustomPrompt="1"/>
          </p:nvPr>
        </p:nvSpPr>
        <p:spPr>
          <a:xfrm>
            <a:off x="711200" y="8410816"/>
            <a:ext cx="11582400" cy="429262"/>
          </a:xfrm>
          <a:prstGeom prst="rect">
            <a:avLst/>
          </a:prstGeom>
        </p:spPr>
        <p:txBody>
          <a:bodyPr/>
          <a:lstStyle>
            <a:lvl1pPr marL="307975" indent="-307975" algn="ctr" defTabSz="569410">
              <a:lnSpc>
                <a:spcPct val="100000"/>
              </a:lnSpc>
              <a:spcBef>
                <a:spcPts val="0"/>
              </a:spcBef>
              <a:buSzPct val="100000"/>
              <a:buFont typeface="Arial"/>
              <a:defRPr sz="1900" spc="-100">
                <a:latin typeface="Avenir Next Medium"/>
                <a:ea typeface="Avenir Next Medium"/>
                <a:cs typeface="Avenir Next Medium"/>
                <a:sym typeface="Avenir Next Medium"/>
              </a:defRPr>
            </a:lvl1pPr>
          </a:lstStyle>
          <a:p>
            <a:r>
              <a:t>저자 및 날짜</a:t>
            </a:r>
          </a:p>
        </p:txBody>
      </p:sp>
      <p:sp>
        <p:nvSpPr>
          <p:cNvPr id="152" name="슬라이드 번호"/>
          <p:cNvSpPr txBox="1">
            <a:spLocks noGrp="1"/>
          </p:cNvSpPr>
          <p:nvPr>
            <p:ph type="sldNum" sz="quarter" idx="2"/>
          </p:nvPr>
        </p:nvSpPr>
        <p:spPr>
          <a:xfrm>
            <a:off x="6231762" y="9104121"/>
            <a:ext cx="542799" cy="342901"/>
          </a:xfrm>
          <a:prstGeom prst="rect">
            <a:avLst/>
          </a:prstGeom>
        </p:spPr>
        <p:txBody>
          <a:bodyPr/>
          <a:lstStyle>
            <a:lvl1pPr marL="222250" indent="-222250" defTabSz="1739900">
              <a:buSzPct val="100000"/>
              <a:buFont typeface="Arial"/>
              <a:buChar char="•"/>
              <a:defRPr sz="1400">
                <a:solidFill>
                  <a:srgbClr val="5E5E5E"/>
                </a:solidFill>
                <a:latin typeface="Avenir Next Regular"/>
                <a:ea typeface="Avenir Next Regular"/>
                <a:cs typeface="Avenir Next Regular"/>
                <a:sym typeface="Avenir Next Regular"/>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625600" y="1596249"/>
            <a:ext cx="9753600" cy="3395698"/>
          </a:xfrm>
        </p:spPr>
        <p:txBody>
          <a:bodyPr anchor="b"/>
          <a:lstStyle>
            <a:lvl1pPr algn="ctr">
              <a:defRPr sz="6400"/>
            </a:lvl1pPr>
          </a:lstStyle>
          <a:p>
            <a:r>
              <a:rPr kumimoji="1" lang="ja-JP" altLang="en-US"/>
              <a:t>マスター タイトルの書式設定</a:t>
            </a:r>
          </a:p>
        </p:txBody>
      </p:sp>
      <p:sp>
        <p:nvSpPr>
          <p:cNvPr id="3" name="サブタイトル 2"/>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881E6E86-9C0A-4A2D-8618-9781F5C54702}" type="datetimeFigureOut">
              <a:rPr kumimoji="1" lang="ja-JP" altLang="en-US" smtClean="0"/>
              <a:t>2021/8/24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24729699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881E6E86-9C0A-4A2D-8618-9781F5C54702}" type="datetimeFigureOut">
              <a:rPr kumimoji="1" lang="ja-JP" altLang="en-US" smtClean="0"/>
              <a:t>2021/8/24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2743457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87307" y="2431628"/>
            <a:ext cx="11216640" cy="4057226"/>
          </a:xfrm>
        </p:spPr>
        <p:txBody>
          <a:bodyPr anchor="b"/>
          <a:lstStyle>
            <a:lvl1pPr>
              <a:defRPr sz="64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881E6E86-9C0A-4A2D-8618-9781F5C54702}" type="datetimeFigureOut">
              <a:rPr kumimoji="1" lang="ja-JP" altLang="en-US" smtClean="0"/>
              <a:t>2021/8/24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36494870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94080" y="2596444"/>
            <a:ext cx="5527040" cy="618857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583680" y="2596444"/>
            <a:ext cx="5527040" cy="618857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881E6E86-9C0A-4A2D-8618-9781F5C54702}" type="datetimeFigureOut">
              <a:rPr kumimoji="1" lang="ja-JP" altLang="en-US" smtClean="0"/>
              <a:t>2021/8/24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1959103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제목 및 사진 대체">
    <p:spTree>
      <p:nvGrpSpPr>
        <p:cNvPr id="1" name=""/>
        <p:cNvGrpSpPr/>
        <p:nvPr/>
      </p:nvGrpSpPr>
      <p:grpSpPr>
        <a:xfrm>
          <a:off x="0" y="0"/>
          <a:ext cx="0" cy="0"/>
          <a:chOff x="0" y="0"/>
          <a:chExt cx="0" cy="0"/>
        </a:xfrm>
      </p:grpSpPr>
      <p:sp>
        <p:nvSpPr>
          <p:cNvPr id="32" name="910457886_1434x1669.jpeg"/>
          <p:cNvSpPr>
            <a:spLocks noGrp="1"/>
          </p:cNvSpPr>
          <p:nvPr>
            <p:ph type="pic" idx="21"/>
          </p:nvPr>
        </p:nvSpPr>
        <p:spPr>
          <a:xfrm>
            <a:off x="5319128" y="495298"/>
            <a:ext cx="7543802" cy="8780060"/>
          </a:xfrm>
          <a:prstGeom prst="rect">
            <a:avLst/>
          </a:prstGeom>
        </p:spPr>
        <p:txBody>
          <a:bodyPr lIns="91439" tIns="45719" rIns="91439" bIns="45719">
            <a:noAutofit/>
          </a:bodyPr>
          <a:lstStyle/>
          <a:p>
            <a:endParaRPr/>
          </a:p>
        </p:txBody>
      </p:sp>
      <p:sp>
        <p:nvSpPr>
          <p:cNvPr id="33" name="본문 첫 번째 줄…"/>
          <p:cNvSpPr txBox="1">
            <a:spLocks noGrp="1"/>
          </p:cNvSpPr>
          <p:nvPr>
            <p:ph type="body" sz="quarter" idx="1" hasCustomPrompt="1"/>
          </p:nvPr>
        </p:nvSpPr>
        <p:spPr>
          <a:xfrm>
            <a:off x="698500" y="5003800"/>
            <a:ext cx="5105400" cy="4044566"/>
          </a:xfrm>
          <a:prstGeom prst="rect">
            <a:avLst/>
          </a:prstGeom>
        </p:spPr>
        <p:txBody>
          <a:bodyPr/>
          <a:lstStyle>
            <a:lvl1pPr marL="0" indent="0" defTabSz="587022">
              <a:lnSpc>
                <a:spcPct val="100000"/>
              </a:lnSpc>
              <a:spcBef>
                <a:spcPts val="0"/>
              </a:spcBef>
              <a:buSzTx/>
              <a:buNone/>
              <a:defRPr sz="3800" b="1"/>
            </a:lvl1pPr>
            <a:lvl2pPr marL="0" indent="0" defTabSz="587022">
              <a:lnSpc>
                <a:spcPct val="100000"/>
              </a:lnSpc>
              <a:spcBef>
                <a:spcPts val="0"/>
              </a:spcBef>
              <a:buSzTx/>
              <a:buNone/>
              <a:defRPr sz="3800" b="1"/>
            </a:lvl2pPr>
            <a:lvl3pPr marL="0" indent="0" defTabSz="587022">
              <a:lnSpc>
                <a:spcPct val="100000"/>
              </a:lnSpc>
              <a:spcBef>
                <a:spcPts val="0"/>
              </a:spcBef>
              <a:buSzTx/>
              <a:buNone/>
              <a:defRPr sz="3800" b="1"/>
            </a:lvl3pPr>
            <a:lvl4pPr marL="0" indent="0" defTabSz="587022">
              <a:lnSpc>
                <a:spcPct val="100000"/>
              </a:lnSpc>
              <a:spcBef>
                <a:spcPts val="0"/>
              </a:spcBef>
              <a:buSzTx/>
              <a:buNone/>
              <a:defRPr sz="3800" b="1"/>
            </a:lvl4pPr>
            <a:lvl5pPr marL="0" indent="0" defTabSz="587022">
              <a:lnSpc>
                <a:spcPct val="100000"/>
              </a:lnSpc>
              <a:spcBef>
                <a:spcPts val="0"/>
              </a:spcBef>
              <a:buSzTx/>
              <a:buNone/>
              <a:defRPr sz="3800" b="1"/>
            </a:lvl5pPr>
          </a:lstStyle>
          <a:p>
            <a:r>
              <a:t>슬라이드 부제</a:t>
            </a:r>
          </a:p>
          <a:p>
            <a:pPr lvl="1"/>
            <a:endParaRPr/>
          </a:p>
          <a:p>
            <a:pPr lvl="2"/>
            <a:endParaRPr/>
          </a:p>
          <a:p>
            <a:pPr lvl="3"/>
            <a:endParaRPr/>
          </a:p>
          <a:p>
            <a:pPr lvl="4"/>
            <a:endParaRPr/>
          </a:p>
        </p:txBody>
      </p:sp>
      <p:sp>
        <p:nvSpPr>
          <p:cNvPr id="34" name="슬라이드 제목"/>
          <p:cNvSpPr txBox="1">
            <a:spLocks noGrp="1"/>
          </p:cNvSpPr>
          <p:nvPr>
            <p:ph type="title" hasCustomPrompt="1"/>
          </p:nvPr>
        </p:nvSpPr>
        <p:spPr>
          <a:xfrm>
            <a:off x="698500" y="692533"/>
            <a:ext cx="5105400" cy="4387467"/>
          </a:xfrm>
          <a:prstGeom prst="rect">
            <a:avLst/>
          </a:prstGeom>
        </p:spPr>
        <p:txBody>
          <a:bodyPr anchor="b"/>
          <a:lstStyle/>
          <a:p>
            <a:r>
              <a:t>슬라이드 제목</a:t>
            </a:r>
          </a:p>
        </p:txBody>
      </p:sp>
      <p:sp>
        <p:nvSpPr>
          <p:cNvPr id="3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95774" y="519290"/>
            <a:ext cx="11216640" cy="1885245"/>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95775" y="3562773"/>
            <a:ext cx="5501639" cy="5240303"/>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583680" y="3562773"/>
            <a:ext cx="5528734" cy="5240303"/>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81E6E86-9C0A-4A2D-8618-9781F5C54702}" type="datetimeFigureOut">
              <a:rPr kumimoji="1" lang="ja-JP" altLang="en-US" smtClean="0"/>
              <a:t>2021/8/24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6304209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881E6E86-9C0A-4A2D-8618-9781F5C54702}" type="datetimeFigureOut">
              <a:rPr kumimoji="1" lang="ja-JP" altLang="en-US" smtClean="0"/>
              <a:t>2021/8/24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24761825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881E6E86-9C0A-4A2D-8618-9781F5C54702}" type="datetimeFigureOut">
              <a:rPr kumimoji="1" lang="ja-JP" altLang="en-US" smtClean="0"/>
              <a:t>2021/8/24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333151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95774" y="650240"/>
            <a:ext cx="4194386" cy="2275840"/>
          </a:xfrm>
        </p:spPr>
        <p:txBody>
          <a:bodyPr anchor="b"/>
          <a:lstStyle>
            <a:lvl1pPr>
              <a:defRPr sz="3413"/>
            </a:lvl1pPr>
          </a:lstStyle>
          <a:p>
            <a:r>
              <a:rPr kumimoji="1" lang="ja-JP" altLang="en-US"/>
              <a:t>マスター タイトルの書式設定</a:t>
            </a:r>
          </a:p>
        </p:txBody>
      </p:sp>
      <p:sp>
        <p:nvSpPr>
          <p:cNvPr id="3" name="コンテンツ プレースホルダー 2"/>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81E6E86-9C0A-4A2D-8618-9781F5C54702}" type="datetimeFigureOut">
              <a:rPr kumimoji="1" lang="ja-JP" altLang="en-US" smtClean="0"/>
              <a:t>2021/8/24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20417248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95774" y="650240"/>
            <a:ext cx="4194386" cy="2275840"/>
          </a:xfrm>
        </p:spPr>
        <p:txBody>
          <a:bodyPr anchor="b"/>
          <a:lstStyle>
            <a:lvl1pPr>
              <a:defRPr sz="3413"/>
            </a:lvl1pPr>
          </a:lstStyle>
          <a:p>
            <a:r>
              <a:rPr kumimoji="1" lang="ja-JP" altLang="en-US"/>
              <a:t>マスター タイトルの書式設定</a:t>
            </a:r>
          </a:p>
        </p:txBody>
      </p:sp>
      <p:sp>
        <p:nvSpPr>
          <p:cNvPr id="3" name="図プレースホルダー 2"/>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endParaRPr kumimoji="1" lang="ja-JP" altLang="en-US"/>
          </a:p>
        </p:txBody>
      </p:sp>
      <p:sp>
        <p:nvSpPr>
          <p:cNvPr id="4" name="テキスト プレースホルダー 3"/>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81E6E86-9C0A-4A2D-8618-9781F5C54702}" type="datetimeFigureOut">
              <a:rPr kumimoji="1" lang="ja-JP" altLang="en-US" smtClean="0"/>
              <a:t>2021/8/24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429991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881E6E86-9C0A-4A2D-8618-9781F5C54702}" type="datetimeFigureOut">
              <a:rPr kumimoji="1" lang="ja-JP" altLang="en-US" smtClean="0"/>
              <a:t>2021/8/24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11514785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9306560" y="519289"/>
            <a:ext cx="2804160" cy="82657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94080" y="519289"/>
            <a:ext cx="8249920" cy="82657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881E6E86-9C0A-4A2D-8618-9781F5C54702}" type="datetimeFigureOut">
              <a:rPr kumimoji="1" lang="ja-JP" altLang="en-US" smtClean="0"/>
              <a:t>2021/8/24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253946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제목 및 구분점">
    <p:spTree>
      <p:nvGrpSpPr>
        <p:cNvPr id="1" name=""/>
        <p:cNvGrpSpPr/>
        <p:nvPr/>
      </p:nvGrpSpPr>
      <p:grpSpPr>
        <a:xfrm>
          <a:off x="0" y="0"/>
          <a:ext cx="0" cy="0"/>
          <a:chOff x="0" y="0"/>
          <a:chExt cx="0" cy="0"/>
        </a:xfrm>
      </p:grpSpPr>
      <p:sp>
        <p:nvSpPr>
          <p:cNvPr id="42" name="본문 첫 번째 줄…"/>
          <p:cNvSpPr txBox="1">
            <a:spLocks noGrp="1"/>
          </p:cNvSpPr>
          <p:nvPr>
            <p:ph type="body" idx="1" hasCustomPrompt="1"/>
          </p:nvPr>
        </p:nvSpPr>
        <p:spPr>
          <a:prstGeom prst="rect">
            <a:avLst/>
          </a:prstGeom>
        </p:spPr>
        <p:txBody>
          <a:bodyPr/>
          <a:lstStyle/>
          <a:p>
            <a:r>
              <a:t>슬라이드 구분점 텍스트</a:t>
            </a:r>
          </a:p>
          <a:p>
            <a:pPr lvl="1"/>
            <a:endParaRPr/>
          </a:p>
          <a:p>
            <a:pPr lvl="2"/>
            <a:endParaRPr/>
          </a:p>
          <a:p>
            <a:pPr lvl="3"/>
            <a:endParaRPr/>
          </a:p>
          <a:p>
            <a:pPr lvl="4"/>
            <a:endParaRPr/>
          </a:p>
        </p:txBody>
      </p:sp>
      <p:sp>
        <p:nvSpPr>
          <p:cNvPr id="43" name="슬라이드 부제"/>
          <p:cNvSpPr txBox="1">
            <a:spLocks noGrp="1"/>
          </p:cNvSpPr>
          <p:nvPr>
            <p:ph type="body" sz="quarter" idx="21" hasCustomPrompt="1"/>
          </p:nvPr>
        </p:nvSpPr>
        <p:spPr>
          <a:xfrm>
            <a:off x="698499" y="1412977"/>
            <a:ext cx="11607803" cy="671804"/>
          </a:xfrm>
          <a:prstGeom prst="rect">
            <a:avLst/>
          </a:prstGeom>
        </p:spPr>
        <p:txBody>
          <a:bodyPr/>
          <a:lstStyle>
            <a:lvl1pPr marL="0" indent="0" defTabSz="545930">
              <a:lnSpc>
                <a:spcPct val="100000"/>
              </a:lnSpc>
              <a:spcBef>
                <a:spcPts val="0"/>
              </a:spcBef>
              <a:buSzTx/>
              <a:buNone/>
              <a:defRPr sz="3500" b="1"/>
            </a:lvl1pPr>
          </a:lstStyle>
          <a:p>
            <a:r>
              <a:t>슬라이드 부제</a:t>
            </a:r>
          </a:p>
        </p:txBody>
      </p:sp>
      <p:sp>
        <p:nvSpPr>
          <p:cNvPr id="44" name="슬라이드 제목"/>
          <p:cNvSpPr txBox="1">
            <a:spLocks noGrp="1"/>
          </p:cNvSpPr>
          <p:nvPr>
            <p:ph type="title" hasCustomPrompt="1"/>
          </p:nvPr>
        </p:nvSpPr>
        <p:spPr>
          <a:prstGeom prst="rect">
            <a:avLst/>
          </a:prstGeom>
        </p:spPr>
        <p:txBody>
          <a:bodyPr/>
          <a:lstStyle/>
          <a:p>
            <a:r>
              <a:t>슬라이드 제목</a:t>
            </a:r>
          </a:p>
        </p:txBody>
      </p:sp>
      <p:sp>
        <p:nvSpPr>
          <p:cNvPr id="4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구분점">
    <p:spTree>
      <p:nvGrpSpPr>
        <p:cNvPr id="1" name=""/>
        <p:cNvGrpSpPr/>
        <p:nvPr/>
      </p:nvGrpSpPr>
      <p:grpSpPr>
        <a:xfrm>
          <a:off x="0" y="0"/>
          <a:ext cx="0" cy="0"/>
          <a:chOff x="0" y="0"/>
          <a:chExt cx="0" cy="0"/>
        </a:xfrm>
      </p:grpSpPr>
      <p:sp>
        <p:nvSpPr>
          <p:cNvPr id="52" name="본문 첫 번째 줄…"/>
          <p:cNvSpPr txBox="1">
            <a:spLocks noGrp="1"/>
          </p:cNvSpPr>
          <p:nvPr>
            <p:ph type="body" idx="1" hasCustomPrompt="1"/>
          </p:nvPr>
        </p:nvSpPr>
        <p:spPr>
          <a:prstGeom prst="rect">
            <a:avLst/>
          </a:prstGeom>
        </p:spPr>
        <p:txBody>
          <a:bodyPr numCol="2" spcCol="589358"/>
          <a:lstStyle/>
          <a:p>
            <a:r>
              <a:t>슬라이드 구분점 텍스트</a:t>
            </a:r>
          </a:p>
          <a:p>
            <a:pPr lvl="1"/>
            <a:endParaRPr/>
          </a:p>
          <a:p>
            <a:pPr lvl="2"/>
            <a:endParaRPr/>
          </a:p>
          <a:p>
            <a:pPr lvl="3"/>
            <a:endParaRPr/>
          </a:p>
          <a:p>
            <a:pPr lvl="4"/>
            <a:endParaRPr/>
          </a:p>
        </p:txBody>
      </p:sp>
      <p:sp>
        <p:nvSpPr>
          <p:cNvPr id="53"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제목, 구분점 및 사진">
    <p:spTree>
      <p:nvGrpSpPr>
        <p:cNvPr id="1" name=""/>
        <p:cNvGrpSpPr/>
        <p:nvPr/>
      </p:nvGrpSpPr>
      <p:grpSpPr>
        <a:xfrm>
          <a:off x="0" y="0"/>
          <a:ext cx="0" cy="0"/>
          <a:chOff x="0" y="0"/>
          <a:chExt cx="0" cy="0"/>
        </a:xfrm>
      </p:grpSpPr>
      <p:sp>
        <p:nvSpPr>
          <p:cNvPr id="60" name="660384004_1290x1720.jpeg"/>
          <p:cNvSpPr>
            <a:spLocks noGrp="1"/>
          </p:cNvSpPr>
          <p:nvPr>
            <p:ph type="pic" idx="21"/>
          </p:nvPr>
        </p:nvSpPr>
        <p:spPr>
          <a:xfrm>
            <a:off x="6172200" y="596900"/>
            <a:ext cx="6448425" cy="8597900"/>
          </a:xfrm>
          <a:prstGeom prst="rect">
            <a:avLst/>
          </a:prstGeom>
        </p:spPr>
        <p:txBody>
          <a:bodyPr lIns="91439" tIns="45719" rIns="91439" bIns="45719">
            <a:noAutofit/>
          </a:bodyPr>
          <a:lstStyle/>
          <a:p>
            <a:endParaRPr/>
          </a:p>
        </p:txBody>
      </p:sp>
      <p:sp>
        <p:nvSpPr>
          <p:cNvPr id="61" name="슬라이드 제목"/>
          <p:cNvSpPr txBox="1">
            <a:spLocks noGrp="1"/>
          </p:cNvSpPr>
          <p:nvPr>
            <p:ph type="title" hasCustomPrompt="1"/>
          </p:nvPr>
        </p:nvSpPr>
        <p:spPr>
          <a:xfrm>
            <a:off x="698500" y="444500"/>
            <a:ext cx="5105400" cy="1016000"/>
          </a:xfrm>
          <a:prstGeom prst="rect">
            <a:avLst/>
          </a:prstGeom>
        </p:spPr>
        <p:txBody>
          <a:bodyPr/>
          <a:lstStyle/>
          <a:p>
            <a:r>
              <a:t>슬라이드 제목</a:t>
            </a:r>
          </a:p>
        </p:txBody>
      </p:sp>
      <p:sp>
        <p:nvSpPr>
          <p:cNvPr id="62" name="본문 첫 번째 줄…"/>
          <p:cNvSpPr txBox="1">
            <a:spLocks noGrp="1"/>
          </p:cNvSpPr>
          <p:nvPr>
            <p:ph type="body" sz="quarter" idx="1" hasCustomPrompt="1"/>
          </p:nvPr>
        </p:nvSpPr>
        <p:spPr>
          <a:xfrm>
            <a:off x="698500" y="1412977"/>
            <a:ext cx="5105400" cy="671804"/>
          </a:xfrm>
          <a:prstGeom prst="rect">
            <a:avLst/>
          </a:prstGeom>
        </p:spPr>
        <p:txBody>
          <a:bodyPr/>
          <a:lstStyle>
            <a:lvl1pPr marL="0" indent="0" defTabSz="545930">
              <a:lnSpc>
                <a:spcPct val="100000"/>
              </a:lnSpc>
              <a:spcBef>
                <a:spcPts val="0"/>
              </a:spcBef>
              <a:buSzTx/>
              <a:buNone/>
              <a:defRPr sz="3500" b="1"/>
            </a:lvl1pPr>
            <a:lvl2pPr marL="825500" indent="-444500" defTabSz="545930">
              <a:lnSpc>
                <a:spcPct val="100000"/>
              </a:lnSpc>
              <a:spcBef>
                <a:spcPts val="0"/>
              </a:spcBef>
              <a:defRPr sz="3500" b="1"/>
            </a:lvl2pPr>
            <a:lvl3pPr marL="1206500" indent="-444500" defTabSz="545930">
              <a:lnSpc>
                <a:spcPct val="100000"/>
              </a:lnSpc>
              <a:spcBef>
                <a:spcPts val="0"/>
              </a:spcBef>
              <a:defRPr sz="3500" b="1"/>
            </a:lvl3pPr>
            <a:lvl4pPr marL="1587500" indent="-444500" defTabSz="545930">
              <a:lnSpc>
                <a:spcPct val="100000"/>
              </a:lnSpc>
              <a:spcBef>
                <a:spcPts val="0"/>
              </a:spcBef>
              <a:defRPr sz="3500" b="1"/>
            </a:lvl4pPr>
            <a:lvl5pPr marL="1968500" indent="-444500" defTabSz="545930">
              <a:lnSpc>
                <a:spcPct val="100000"/>
              </a:lnSpc>
              <a:spcBef>
                <a:spcPts val="0"/>
              </a:spcBef>
              <a:defRPr sz="3500" b="1"/>
            </a:lvl5pPr>
          </a:lstStyle>
          <a:p>
            <a:r>
              <a:t>슬라이드 부제</a:t>
            </a:r>
          </a:p>
          <a:p>
            <a:pPr lvl="1"/>
            <a:endParaRPr/>
          </a:p>
          <a:p>
            <a:pPr lvl="2"/>
            <a:endParaRPr/>
          </a:p>
          <a:p>
            <a:pPr lvl="3"/>
            <a:endParaRPr/>
          </a:p>
          <a:p>
            <a:pPr lvl="4"/>
            <a:endParaRPr/>
          </a:p>
        </p:txBody>
      </p:sp>
      <p:sp>
        <p:nvSpPr>
          <p:cNvPr id="63" name="본문 첫 번째 줄…"/>
          <p:cNvSpPr txBox="1">
            <a:spLocks noGrp="1"/>
          </p:cNvSpPr>
          <p:nvPr>
            <p:ph type="body" sz="half" idx="22" hasCustomPrompt="1"/>
          </p:nvPr>
        </p:nvSpPr>
        <p:spPr>
          <a:xfrm>
            <a:off x="698500" y="3480196"/>
            <a:ext cx="5105400" cy="5593162"/>
          </a:xfrm>
          <a:prstGeom prst="rect">
            <a:avLst/>
          </a:prstGeom>
        </p:spPr>
        <p:txBody>
          <a:bodyPr/>
          <a:lstStyle/>
          <a:p>
            <a:r>
              <a:t>슬라이드 구분점 텍스트</a:t>
            </a:r>
          </a:p>
        </p:txBody>
      </p:sp>
      <p:sp>
        <p:nvSpPr>
          <p:cNvPr id="64"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섹션">
    <p:spTree>
      <p:nvGrpSpPr>
        <p:cNvPr id="1" name=""/>
        <p:cNvGrpSpPr/>
        <p:nvPr/>
      </p:nvGrpSpPr>
      <p:grpSpPr>
        <a:xfrm>
          <a:off x="0" y="0"/>
          <a:ext cx="0" cy="0"/>
          <a:chOff x="0" y="0"/>
          <a:chExt cx="0" cy="0"/>
        </a:xfrm>
      </p:grpSpPr>
      <p:sp>
        <p:nvSpPr>
          <p:cNvPr id="71" name="섹션 제목"/>
          <p:cNvSpPr txBox="1">
            <a:spLocks noGrp="1"/>
          </p:cNvSpPr>
          <p:nvPr>
            <p:ph type="title" hasCustomPrompt="1"/>
          </p:nvPr>
        </p:nvSpPr>
        <p:spPr>
          <a:xfrm>
            <a:off x="698500" y="3225800"/>
            <a:ext cx="11607800" cy="3302000"/>
          </a:xfrm>
          <a:prstGeom prst="rect">
            <a:avLst/>
          </a:prstGeom>
        </p:spPr>
        <p:txBody>
          <a:bodyPr anchor="ctr"/>
          <a:lstStyle>
            <a:lvl1pPr>
              <a:defRPr sz="8200" b="0" spc="-164">
                <a:latin typeface="Helvetica Neue Medium"/>
                <a:ea typeface="Helvetica Neue Medium"/>
                <a:cs typeface="Helvetica Neue Medium"/>
                <a:sym typeface="Helvetica Neue Medium"/>
              </a:defRPr>
            </a:lvl1pPr>
          </a:lstStyle>
          <a:p>
            <a:r>
              <a:t>섹션 제목</a:t>
            </a:r>
          </a:p>
        </p:txBody>
      </p:sp>
      <p:sp>
        <p:nvSpPr>
          <p:cNvPr id="7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제목 전용">
    <p:spTree>
      <p:nvGrpSpPr>
        <p:cNvPr id="1" name=""/>
        <p:cNvGrpSpPr/>
        <p:nvPr/>
      </p:nvGrpSpPr>
      <p:grpSpPr>
        <a:xfrm>
          <a:off x="0" y="0"/>
          <a:ext cx="0" cy="0"/>
          <a:chOff x="0" y="0"/>
          <a:chExt cx="0" cy="0"/>
        </a:xfrm>
      </p:grpSpPr>
      <p:sp>
        <p:nvSpPr>
          <p:cNvPr id="79" name="슬라이드 제목"/>
          <p:cNvSpPr txBox="1">
            <a:spLocks noGrp="1"/>
          </p:cNvSpPr>
          <p:nvPr>
            <p:ph type="title" hasCustomPrompt="1"/>
          </p:nvPr>
        </p:nvSpPr>
        <p:spPr>
          <a:prstGeom prst="rect">
            <a:avLst/>
          </a:prstGeom>
        </p:spPr>
        <p:txBody>
          <a:bodyPr/>
          <a:lstStyle/>
          <a:p>
            <a:r>
              <a:t>슬라이드 제목</a:t>
            </a:r>
          </a:p>
        </p:txBody>
      </p:sp>
      <p:sp>
        <p:nvSpPr>
          <p:cNvPr id="80" name="본문 첫 번째 줄…"/>
          <p:cNvSpPr txBox="1">
            <a:spLocks noGrp="1"/>
          </p:cNvSpPr>
          <p:nvPr>
            <p:ph type="body" sz="quarter" idx="1" hasCustomPrompt="1"/>
          </p:nvPr>
        </p:nvSpPr>
        <p:spPr>
          <a:xfrm>
            <a:off x="698500" y="1412977"/>
            <a:ext cx="11607801" cy="671804"/>
          </a:xfrm>
          <a:prstGeom prst="rect">
            <a:avLst/>
          </a:prstGeom>
        </p:spPr>
        <p:txBody>
          <a:bodyPr/>
          <a:lstStyle>
            <a:lvl1pPr marL="0" indent="0" defTabSz="545930">
              <a:lnSpc>
                <a:spcPct val="100000"/>
              </a:lnSpc>
              <a:spcBef>
                <a:spcPts val="0"/>
              </a:spcBef>
              <a:buSzTx/>
              <a:buNone/>
              <a:defRPr sz="3500" b="1"/>
            </a:lvl1pPr>
            <a:lvl2pPr marL="825500" indent="-444500" defTabSz="545930">
              <a:lnSpc>
                <a:spcPct val="100000"/>
              </a:lnSpc>
              <a:spcBef>
                <a:spcPts val="0"/>
              </a:spcBef>
              <a:defRPr sz="3500" b="1"/>
            </a:lvl2pPr>
            <a:lvl3pPr marL="1206500" indent="-444500" defTabSz="545930">
              <a:lnSpc>
                <a:spcPct val="100000"/>
              </a:lnSpc>
              <a:spcBef>
                <a:spcPts val="0"/>
              </a:spcBef>
              <a:defRPr sz="3500" b="1"/>
            </a:lvl3pPr>
            <a:lvl4pPr marL="1587500" indent="-444500" defTabSz="545930">
              <a:lnSpc>
                <a:spcPct val="100000"/>
              </a:lnSpc>
              <a:spcBef>
                <a:spcPts val="0"/>
              </a:spcBef>
              <a:defRPr sz="3500" b="1"/>
            </a:lvl4pPr>
            <a:lvl5pPr marL="1968500" indent="-444500" defTabSz="545930">
              <a:lnSpc>
                <a:spcPct val="100000"/>
              </a:lnSpc>
              <a:spcBef>
                <a:spcPts val="0"/>
              </a:spcBef>
              <a:defRPr sz="3500" b="1"/>
            </a:lvl5pPr>
          </a:lstStyle>
          <a:p>
            <a:r>
              <a:t>슬라이드 부제</a:t>
            </a:r>
          </a:p>
          <a:p>
            <a:pPr lvl="1"/>
            <a:endParaRPr/>
          </a:p>
          <a:p>
            <a:pPr lvl="2"/>
            <a:endParaRPr/>
          </a:p>
          <a:p>
            <a:pPr lvl="3"/>
            <a:endParaRPr/>
          </a:p>
          <a:p>
            <a:pPr lvl="4"/>
            <a:endParaRPr/>
          </a:p>
        </p:txBody>
      </p:sp>
      <p:sp>
        <p:nvSpPr>
          <p:cNvPr id="8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의제">
    <p:spTree>
      <p:nvGrpSpPr>
        <p:cNvPr id="1" name=""/>
        <p:cNvGrpSpPr/>
        <p:nvPr/>
      </p:nvGrpSpPr>
      <p:grpSpPr>
        <a:xfrm>
          <a:off x="0" y="0"/>
          <a:ext cx="0" cy="0"/>
          <a:chOff x="0" y="0"/>
          <a:chExt cx="0" cy="0"/>
        </a:xfrm>
      </p:grpSpPr>
      <p:sp>
        <p:nvSpPr>
          <p:cNvPr id="88" name="의제 제목"/>
          <p:cNvSpPr txBox="1">
            <a:spLocks noGrp="1"/>
          </p:cNvSpPr>
          <p:nvPr>
            <p:ph type="title" hasCustomPrompt="1"/>
          </p:nvPr>
        </p:nvSpPr>
        <p:spPr>
          <a:xfrm>
            <a:off x="698500" y="444500"/>
            <a:ext cx="11607800" cy="1016000"/>
          </a:xfrm>
          <a:prstGeom prst="rect">
            <a:avLst/>
          </a:prstGeom>
        </p:spPr>
        <p:txBody>
          <a:bodyPr/>
          <a:lstStyle/>
          <a:p>
            <a:r>
              <a:t>의제 제목</a:t>
            </a:r>
          </a:p>
        </p:txBody>
      </p:sp>
      <p:sp>
        <p:nvSpPr>
          <p:cNvPr id="89" name="본문 첫 번째 줄…"/>
          <p:cNvSpPr txBox="1">
            <a:spLocks noGrp="1"/>
          </p:cNvSpPr>
          <p:nvPr>
            <p:ph type="body" sz="quarter" idx="1" hasCustomPrompt="1"/>
          </p:nvPr>
        </p:nvSpPr>
        <p:spPr>
          <a:xfrm>
            <a:off x="698500" y="1409700"/>
            <a:ext cx="11607801" cy="671803"/>
          </a:xfrm>
          <a:prstGeom prst="rect">
            <a:avLst/>
          </a:prstGeom>
        </p:spPr>
        <p:txBody>
          <a:bodyPr/>
          <a:lstStyle>
            <a:lvl1pPr marL="0" indent="0" defTabSz="545930">
              <a:lnSpc>
                <a:spcPct val="100000"/>
              </a:lnSpc>
              <a:spcBef>
                <a:spcPts val="0"/>
              </a:spcBef>
              <a:buSzTx/>
              <a:buNone/>
              <a:defRPr sz="3500" b="1"/>
            </a:lvl1pPr>
            <a:lvl2pPr marL="825500" indent="-444500" defTabSz="545930">
              <a:lnSpc>
                <a:spcPct val="100000"/>
              </a:lnSpc>
              <a:spcBef>
                <a:spcPts val="0"/>
              </a:spcBef>
              <a:defRPr sz="3500" b="1"/>
            </a:lvl2pPr>
            <a:lvl3pPr marL="1206500" indent="-444500" defTabSz="545930">
              <a:lnSpc>
                <a:spcPct val="100000"/>
              </a:lnSpc>
              <a:spcBef>
                <a:spcPts val="0"/>
              </a:spcBef>
              <a:defRPr sz="3500" b="1"/>
            </a:lvl3pPr>
            <a:lvl4pPr marL="1587500" indent="-444500" defTabSz="545930">
              <a:lnSpc>
                <a:spcPct val="100000"/>
              </a:lnSpc>
              <a:spcBef>
                <a:spcPts val="0"/>
              </a:spcBef>
              <a:defRPr sz="3500" b="1"/>
            </a:lvl4pPr>
            <a:lvl5pPr marL="1968500" indent="-444500" defTabSz="545930">
              <a:lnSpc>
                <a:spcPct val="100000"/>
              </a:lnSpc>
              <a:spcBef>
                <a:spcPts val="0"/>
              </a:spcBef>
              <a:defRPr sz="3500" b="1"/>
            </a:lvl5pPr>
          </a:lstStyle>
          <a:p>
            <a:r>
              <a:t>의제 부제</a:t>
            </a:r>
          </a:p>
          <a:p>
            <a:pPr lvl="1"/>
            <a:endParaRPr/>
          </a:p>
          <a:p>
            <a:pPr lvl="2"/>
            <a:endParaRPr/>
          </a:p>
          <a:p>
            <a:pPr lvl="3"/>
            <a:endParaRPr/>
          </a:p>
          <a:p>
            <a:pPr lvl="4"/>
            <a:endParaRPr/>
          </a:p>
        </p:txBody>
      </p:sp>
      <p:sp>
        <p:nvSpPr>
          <p:cNvPr id="90" name="본문 첫 번째 줄…"/>
          <p:cNvSpPr txBox="1">
            <a:spLocks noGrp="1"/>
          </p:cNvSpPr>
          <p:nvPr>
            <p:ph type="body" idx="21" hasCustomPrompt="1"/>
          </p:nvPr>
        </p:nvSpPr>
        <p:spPr>
          <a:prstGeom prst="rect">
            <a:avLst/>
          </a:prstGeom>
        </p:spPr>
        <p:txBody>
          <a:bodyPr/>
          <a:lstStyle>
            <a:lvl1pPr marL="0" indent="0">
              <a:spcBef>
                <a:spcPts val="1300"/>
              </a:spcBef>
              <a:buSzTx/>
              <a:buNone/>
              <a:defRPr sz="3800" spc="-100"/>
            </a:lvl1pPr>
          </a:lstStyle>
          <a:p>
            <a:r>
              <a:t>의제 주제</a:t>
            </a:r>
          </a:p>
        </p:txBody>
      </p:sp>
      <p:sp>
        <p:nvSpPr>
          <p:cNvPr id="9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내역서">
    <p:spTree>
      <p:nvGrpSpPr>
        <p:cNvPr id="1" name=""/>
        <p:cNvGrpSpPr/>
        <p:nvPr/>
      </p:nvGrpSpPr>
      <p:grpSpPr>
        <a:xfrm>
          <a:off x="0" y="0"/>
          <a:ext cx="0" cy="0"/>
          <a:chOff x="0" y="0"/>
          <a:chExt cx="0" cy="0"/>
        </a:xfrm>
      </p:grpSpPr>
      <p:sp>
        <p:nvSpPr>
          <p:cNvPr id="98" name="본문 첫 번째 줄…"/>
          <p:cNvSpPr txBox="1">
            <a:spLocks noGrp="1"/>
          </p:cNvSpPr>
          <p:nvPr>
            <p:ph type="body" sz="half" idx="1" hasCustomPrompt="1"/>
          </p:nvPr>
        </p:nvSpPr>
        <p:spPr>
          <a:xfrm>
            <a:off x="698500" y="3568700"/>
            <a:ext cx="11607800" cy="2617789"/>
          </a:xfrm>
          <a:prstGeom prst="rect">
            <a:avLst/>
          </a:prstGeom>
        </p:spPr>
        <p:txBody>
          <a:bodyPr anchor="ctr"/>
          <a:lstStyle>
            <a:lvl1pPr marL="0" indent="0" algn="ctr">
              <a:lnSpc>
                <a:spcPct val="80000"/>
              </a:lnSpc>
              <a:spcBef>
                <a:spcPts val="0"/>
              </a:spcBef>
              <a:buSzTx/>
              <a:buNone/>
              <a:defRPr sz="8200" spc="-164">
                <a:latin typeface="Helvetica Neue Medium"/>
                <a:ea typeface="Helvetica Neue Medium"/>
                <a:cs typeface="Helvetica Neue Medium"/>
                <a:sym typeface="Helvetica Neue Medium"/>
              </a:defRPr>
            </a:lvl1pPr>
            <a:lvl2pPr marL="0" indent="0" algn="ctr">
              <a:lnSpc>
                <a:spcPct val="80000"/>
              </a:lnSpc>
              <a:spcBef>
                <a:spcPts val="0"/>
              </a:spcBef>
              <a:buSzTx/>
              <a:buNone/>
              <a:defRPr sz="8200" spc="-164">
                <a:latin typeface="Helvetica Neue Medium"/>
                <a:ea typeface="Helvetica Neue Medium"/>
                <a:cs typeface="Helvetica Neue Medium"/>
                <a:sym typeface="Helvetica Neue Medium"/>
              </a:defRPr>
            </a:lvl2pPr>
            <a:lvl3pPr marL="0" indent="0" algn="ctr">
              <a:lnSpc>
                <a:spcPct val="80000"/>
              </a:lnSpc>
              <a:spcBef>
                <a:spcPts val="0"/>
              </a:spcBef>
              <a:buSzTx/>
              <a:buNone/>
              <a:defRPr sz="8200" spc="-164">
                <a:latin typeface="Helvetica Neue Medium"/>
                <a:ea typeface="Helvetica Neue Medium"/>
                <a:cs typeface="Helvetica Neue Medium"/>
                <a:sym typeface="Helvetica Neue Medium"/>
              </a:defRPr>
            </a:lvl3pPr>
            <a:lvl4pPr marL="0" indent="0" algn="ctr">
              <a:lnSpc>
                <a:spcPct val="80000"/>
              </a:lnSpc>
              <a:spcBef>
                <a:spcPts val="0"/>
              </a:spcBef>
              <a:buSzTx/>
              <a:buNone/>
              <a:defRPr sz="8200" spc="-164">
                <a:latin typeface="Helvetica Neue Medium"/>
                <a:ea typeface="Helvetica Neue Medium"/>
                <a:cs typeface="Helvetica Neue Medium"/>
                <a:sym typeface="Helvetica Neue Medium"/>
              </a:defRPr>
            </a:lvl4pPr>
            <a:lvl5pPr marL="0" indent="0" algn="ctr">
              <a:lnSpc>
                <a:spcPct val="80000"/>
              </a:lnSpc>
              <a:spcBef>
                <a:spcPts val="0"/>
              </a:spcBef>
              <a:buSzTx/>
              <a:buNone/>
              <a:defRPr sz="8200" spc="-164">
                <a:latin typeface="Helvetica Neue Medium"/>
                <a:ea typeface="Helvetica Neue Medium"/>
                <a:cs typeface="Helvetica Neue Medium"/>
                <a:sym typeface="Helvetica Neue Medium"/>
              </a:defRPr>
            </a:lvl5pPr>
          </a:lstStyle>
          <a:p>
            <a:r>
              <a:t>내역서</a:t>
            </a:r>
          </a:p>
          <a:p>
            <a:pPr lvl="1"/>
            <a:endParaRPr/>
          </a:p>
          <a:p>
            <a:pPr lvl="2"/>
            <a:endParaRPr/>
          </a:p>
          <a:p>
            <a:pPr lvl="3"/>
            <a:endParaRPr/>
          </a:p>
          <a:p>
            <a:pPr lvl="4"/>
            <a:endParaRPr/>
          </a:p>
        </p:txBody>
      </p:sp>
      <p:sp>
        <p:nvSpPr>
          <p:cNvPr id="99"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본문 첫 번째 줄…"/>
          <p:cNvSpPr txBox="1">
            <a:spLocks noGrp="1"/>
          </p:cNvSpPr>
          <p:nvPr>
            <p:ph type="body" idx="1" hasCustomPrompt="1"/>
          </p:nvPr>
        </p:nvSpPr>
        <p:spPr>
          <a:xfrm>
            <a:off x="698500" y="2959100"/>
            <a:ext cx="11607800" cy="609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슬라이드 구분점 텍스트</a:t>
            </a:r>
          </a:p>
          <a:p>
            <a:pPr lvl="1"/>
            <a:endParaRPr/>
          </a:p>
          <a:p>
            <a:pPr lvl="2"/>
            <a:endParaRPr/>
          </a:p>
          <a:p>
            <a:pPr lvl="3"/>
            <a:endParaRPr/>
          </a:p>
          <a:p>
            <a:pPr lvl="4"/>
            <a:endParaRPr/>
          </a:p>
        </p:txBody>
      </p:sp>
      <p:sp>
        <p:nvSpPr>
          <p:cNvPr id="3" name="슬라이드 제목"/>
          <p:cNvSpPr txBox="1">
            <a:spLocks noGrp="1"/>
          </p:cNvSpPr>
          <p:nvPr>
            <p:ph type="title" hasCustomPrompt="1"/>
          </p:nvPr>
        </p:nvSpPr>
        <p:spPr>
          <a:xfrm>
            <a:off x="698500" y="440266"/>
            <a:ext cx="11607800"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슬라이드 제목</a:t>
            </a:r>
          </a:p>
        </p:txBody>
      </p:sp>
      <p:sp>
        <p:nvSpPr>
          <p:cNvPr id="4" name="슬라이드 번호"/>
          <p:cNvSpPr txBox="1">
            <a:spLocks noGrp="1"/>
          </p:cNvSpPr>
          <p:nvPr>
            <p:ph type="sldNum" sz="quarter" idx="2"/>
          </p:nvPr>
        </p:nvSpPr>
        <p:spPr>
          <a:xfrm>
            <a:off x="6350067" y="9220201"/>
            <a:ext cx="297892" cy="287478"/>
          </a:xfrm>
          <a:prstGeom prst="rect">
            <a:avLst/>
          </a:prstGeom>
          <a:ln w="12700">
            <a:miter lim="400000"/>
          </a:ln>
        </p:spPr>
        <p:txBody>
          <a:bodyPr wrap="none" lIns="50800" tIns="50800" rIns="50800" bIns="50800" anchor="b">
            <a:spAutoFit/>
          </a:bodyPr>
          <a:lstStyle>
            <a:lvl1pPr defTabSz="584200">
              <a:defRPr sz="13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transition spd="med"/>
  <p:txStyles>
    <p:titleStyle>
      <a:lvl1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Helvetica Neue"/>
          <a:ea typeface="Helvetica Neue"/>
          <a:cs typeface="Helvetica Neue"/>
          <a:sym typeface="Helvetica Neue"/>
        </a:defRPr>
      </a:lvl1pPr>
      <a:lvl2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Helvetica Neue"/>
          <a:ea typeface="Helvetica Neue"/>
          <a:cs typeface="Helvetica Neue"/>
          <a:sym typeface="Helvetica Neue"/>
        </a:defRPr>
      </a:lvl2pPr>
      <a:lvl3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Helvetica Neue"/>
          <a:ea typeface="Helvetica Neue"/>
          <a:cs typeface="Helvetica Neue"/>
          <a:sym typeface="Helvetica Neue"/>
        </a:defRPr>
      </a:lvl3pPr>
      <a:lvl4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Helvetica Neue"/>
          <a:ea typeface="Helvetica Neue"/>
          <a:cs typeface="Helvetica Neue"/>
          <a:sym typeface="Helvetica Neue"/>
        </a:defRPr>
      </a:lvl4pPr>
      <a:lvl5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Helvetica Neue"/>
          <a:ea typeface="Helvetica Neue"/>
          <a:cs typeface="Helvetica Neue"/>
          <a:sym typeface="Helvetica Neue"/>
        </a:defRPr>
      </a:lvl5pPr>
      <a:lvl6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Helvetica Neue"/>
          <a:ea typeface="Helvetica Neue"/>
          <a:cs typeface="Helvetica Neue"/>
          <a:sym typeface="Helvetica Neue"/>
        </a:defRPr>
      </a:lvl6pPr>
      <a:lvl7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Helvetica Neue"/>
          <a:ea typeface="Helvetica Neue"/>
          <a:cs typeface="Helvetica Neue"/>
          <a:sym typeface="Helvetica Neue"/>
        </a:defRPr>
      </a:lvl7pPr>
      <a:lvl8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Helvetica Neue"/>
          <a:ea typeface="Helvetica Neue"/>
          <a:cs typeface="Helvetica Neue"/>
          <a:sym typeface="Helvetica Neue"/>
        </a:defRPr>
      </a:lvl8pPr>
      <a:lvl9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Helvetica Neue"/>
          <a:ea typeface="Helvetica Neue"/>
          <a:cs typeface="Helvetica Neue"/>
          <a:sym typeface="Helvetica Neue"/>
        </a:defRPr>
      </a:lvl9pPr>
    </p:titleStyle>
    <p:bodyStyle>
      <a:lvl1pPr marL="381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Helvetica Neue"/>
          <a:ea typeface="Helvetica Neue"/>
          <a:cs typeface="Helvetica Neue"/>
          <a:sym typeface="Helvetica Neue"/>
        </a:defRPr>
      </a:lvl1pPr>
      <a:lvl2pPr marL="762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Helvetica Neue"/>
          <a:ea typeface="Helvetica Neue"/>
          <a:cs typeface="Helvetica Neue"/>
          <a:sym typeface="Helvetica Neue"/>
        </a:defRPr>
      </a:lvl2pPr>
      <a:lvl3pPr marL="1143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Helvetica Neue"/>
          <a:ea typeface="Helvetica Neue"/>
          <a:cs typeface="Helvetica Neue"/>
          <a:sym typeface="Helvetica Neue"/>
        </a:defRPr>
      </a:lvl3pPr>
      <a:lvl4pPr marL="1524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Helvetica Neue"/>
          <a:ea typeface="Helvetica Neue"/>
          <a:cs typeface="Helvetica Neue"/>
          <a:sym typeface="Helvetica Neue"/>
        </a:defRPr>
      </a:lvl4pPr>
      <a:lvl5pPr marL="1905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Helvetica Neue"/>
          <a:ea typeface="Helvetica Neue"/>
          <a:cs typeface="Helvetica Neue"/>
          <a:sym typeface="Helvetica Neue"/>
        </a:defRPr>
      </a:lvl5pPr>
      <a:lvl6pPr marL="2286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Helvetica Neue"/>
          <a:ea typeface="Helvetica Neue"/>
          <a:cs typeface="Helvetica Neue"/>
          <a:sym typeface="Helvetica Neue"/>
        </a:defRPr>
      </a:lvl6pPr>
      <a:lvl7pPr marL="2667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Helvetica Neue"/>
          <a:ea typeface="Helvetica Neue"/>
          <a:cs typeface="Helvetica Neue"/>
          <a:sym typeface="Helvetica Neue"/>
        </a:defRPr>
      </a:lvl7pPr>
      <a:lvl8pPr marL="3048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Helvetica Neue"/>
          <a:ea typeface="Helvetica Neue"/>
          <a:cs typeface="Helvetica Neue"/>
          <a:sym typeface="Helvetica Neue"/>
        </a:defRPr>
      </a:lvl8pPr>
      <a:lvl9pPr marL="3429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94080" y="519290"/>
            <a:ext cx="11216640" cy="1885245"/>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881E6E86-9C0A-4A2D-8618-9781F5C54702}" type="datetimeFigureOut">
              <a:rPr kumimoji="1" lang="ja-JP" altLang="en-US" smtClean="0"/>
              <a:t>2021/8/24</a:t>
            </a:fld>
            <a:endParaRPr kumimoji="1" lang="ja-JP" altLang="en-US"/>
          </a:p>
        </p:txBody>
      </p:sp>
      <p:sp>
        <p:nvSpPr>
          <p:cNvPr id="5" name="フッター プレースホルダー 4"/>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194129692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75390" rtl="0" eaLnBrk="1" latinLnBrk="0" hangingPunct="1">
        <a:lnSpc>
          <a:spcPct val="90000"/>
        </a:lnSpc>
        <a:spcBef>
          <a:spcPct val="0"/>
        </a:spcBef>
        <a:buNone/>
        <a:defRPr kumimoji="1"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kumimoji="1"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kumimoji="1"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kumimoji="1"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kumimoji="1"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kumimoji="1"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kumimoji="1"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kumimoji="1"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kumimoji="1"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kumimoji="1" sz="1920" kern="1200">
          <a:solidFill>
            <a:schemeClr val="tx1"/>
          </a:solidFill>
          <a:latin typeface="+mn-lt"/>
          <a:ea typeface="+mn-ea"/>
          <a:cs typeface="+mn-cs"/>
        </a:defRPr>
      </a:lvl9pPr>
    </p:bodyStyle>
    <p:otherStyle>
      <a:defPPr>
        <a:defRPr lang="ja-JP"/>
      </a:defPPr>
      <a:lvl1pPr marL="0" algn="l" defTabSz="975390" rtl="0" eaLnBrk="1" latinLnBrk="0" hangingPunct="1">
        <a:defRPr kumimoji="1" sz="1920" kern="1200">
          <a:solidFill>
            <a:schemeClr val="tx1"/>
          </a:solidFill>
          <a:latin typeface="+mn-lt"/>
          <a:ea typeface="+mn-ea"/>
          <a:cs typeface="+mn-cs"/>
        </a:defRPr>
      </a:lvl1pPr>
      <a:lvl2pPr marL="487695" algn="l" defTabSz="975390" rtl="0" eaLnBrk="1" latinLnBrk="0" hangingPunct="1">
        <a:defRPr kumimoji="1" sz="1920" kern="1200">
          <a:solidFill>
            <a:schemeClr val="tx1"/>
          </a:solidFill>
          <a:latin typeface="+mn-lt"/>
          <a:ea typeface="+mn-ea"/>
          <a:cs typeface="+mn-cs"/>
        </a:defRPr>
      </a:lvl2pPr>
      <a:lvl3pPr marL="975390" algn="l" defTabSz="975390" rtl="0" eaLnBrk="1" latinLnBrk="0" hangingPunct="1">
        <a:defRPr kumimoji="1" sz="1920" kern="1200">
          <a:solidFill>
            <a:schemeClr val="tx1"/>
          </a:solidFill>
          <a:latin typeface="+mn-lt"/>
          <a:ea typeface="+mn-ea"/>
          <a:cs typeface="+mn-cs"/>
        </a:defRPr>
      </a:lvl3pPr>
      <a:lvl4pPr marL="1463086" algn="l" defTabSz="975390" rtl="0" eaLnBrk="1" latinLnBrk="0" hangingPunct="1">
        <a:defRPr kumimoji="1" sz="1920" kern="1200">
          <a:solidFill>
            <a:schemeClr val="tx1"/>
          </a:solidFill>
          <a:latin typeface="+mn-lt"/>
          <a:ea typeface="+mn-ea"/>
          <a:cs typeface="+mn-cs"/>
        </a:defRPr>
      </a:lvl4pPr>
      <a:lvl5pPr marL="1950781" algn="l" defTabSz="975390" rtl="0" eaLnBrk="1" latinLnBrk="0" hangingPunct="1">
        <a:defRPr kumimoji="1" sz="1920" kern="1200">
          <a:solidFill>
            <a:schemeClr val="tx1"/>
          </a:solidFill>
          <a:latin typeface="+mn-lt"/>
          <a:ea typeface="+mn-ea"/>
          <a:cs typeface="+mn-cs"/>
        </a:defRPr>
      </a:lvl5pPr>
      <a:lvl6pPr marL="2438476" algn="l" defTabSz="975390" rtl="0" eaLnBrk="1" latinLnBrk="0" hangingPunct="1">
        <a:defRPr kumimoji="1" sz="1920" kern="1200">
          <a:solidFill>
            <a:schemeClr val="tx1"/>
          </a:solidFill>
          <a:latin typeface="+mn-lt"/>
          <a:ea typeface="+mn-ea"/>
          <a:cs typeface="+mn-cs"/>
        </a:defRPr>
      </a:lvl6pPr>
      <a:lvl7pPr marL="2926171" algn="l" defTabSz="975390" rtl="0" eaLnBrk="1" latinLnBrk="0" hangingPunct="1">
        <a:defRPr kumimoji="1" sz="1920" kern="1200">
          <a:solidFill>
            <a:schemeClr val="tx1"/>
          </a:solidFill>
          <a:latin typeface="+mn-lt"/>
          <a:ea typeface="+mn-ea"/>
          <a:cs typeface="+mn-cs"/>
        </a:defRPr>
      </a:lvl7pPr>
      <a:lvl8pPr marL="3413867" algn="l" defTabSz="975390" rtl="0" eaLnBrk="1" latinLnBrk="0" hangingPunct="1">
        <a:defRPr kumimoji="1" sz="1920" kern="1200">
          <a:solidFill>
            <a:schemeClr val="tx1"/>
          </a:solidFill>
          <a:latin typeface="+mn-lt"/>
          <a:ea typeface="+mn-ea"/>
          <a:cs typeface="+mn-cs"/>
        </a:defRPr>
      </a:lvl8pPr>
      <a:lvl9pPr marL="3901562" algn="l" defTabSz="975390" rtl="0" eaLnBrk="1" latinLnBrk="0" hangingPunct="1">
        <a:defRPr kumimoji="1"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hyperlink" Target="http://localhost:8888/view/project/project1/%5B0%5Ddata/1-7-3_%EC%8B%9C%EA%B0%81%ED%99%94_%EC%A0%9C%EC%A3%BC_%EB%85%B8%EC%9D%B8%EA%B5%90%ED%86%B5%EC%82%AC%EA%B3%A0_%EC%82%AC%EB%A7%9D%EC%9E%90%EB%8B%A4%EB%B0%9C%EC%A7%80%EC%97%AD_folium(%EA%B2%B0%EA%B3%BC).html" TargetMode="External"/><Relationship Id="rId13" Type="http://schemas.openxmlformats.org/officeDocument/2006/relationships/hyperlink" Target="http://localhost:8888/view/project/project1/%5B0%5Ddata/1-9-2_%EC%8B%9C%EA%B0%81%ED%99%94_%EC%A0%84%EB%82%A8_%EC%9D%91%EA%B8%89%EC%8B%A4%EB%B0%98%EA%B2%BD_folium(%EB%85%B8%EC%9D%B8%EA%B5%90%ED%86%B5%EC%82%AC%EA%B3%A0%EC%82%AC%EB%A7%9D%EC%9E%90%EB%8B%A4%EB%B0%9C%EC%A7%80%EC%97%AD%ED%8F%AC%ED%95%A8)(%EA%B2%B0%EA%B3%BC).html" TargetMode="External"/><Relationship Id="rId3" Type="http://schemas.openxmlformats.org/officeDocument/2006/relationships/hyperlink" Target="http://localhost:8888/view/project/project1/%5B0%5Ddata/1-6-1_%EC%8B%9C%EA%B0%81%ED%99%94_%EC%B6%A9%EB%82%A8_%EC%9D%91%EA%B8%89%EC%8B%A4_folium(%EA%B2%B0%EA%B3%BC).html" TargetMode="External"/><Relationship Id="rId7" Type="http://schemas.openxmlformats.org/officeDocument/2006/relationships/hyperlink" Target="http://localhost:8888/view/project/project1/%5B0%5Ddata/1-7-2_%EC%8B%9C%EA%B0%81%ED%99%94_%EC%A0%84%EB%82%A8_%EB%85%B8%EC%9D%B8%EA%B5%90%ED%86%B5%EC%82%AC%EA%B3%A0_%EC%82%AC%EB%A7%9D%EC%9E%90%EB%8B%A4%EB%B0%9C%EC%A7%80%EC%97%AD_folium(%EA%B2%B0%EA%B3%BC).html" TargetMode="External"/><Relationship Id="rId12" Type="http://schemas.openxmlformats.org/officeDocument/2006/relationships/hyperlink" Target="http://localhost:8888/view/project/project1/%5B0%5Ddata/1-9-1_%EC%8B%9C%EA%B0%81%ED%99%94_%EC%B6%A9%EB%82%A8_%EC%9D%91%EA%B8%89%EC%8B%A4%EB%B0%98%EA%B2%BD_folium(%EB%85%B8%EC%9D%B8%EA%B5%90%ED%86%B5%EC%82%AC%EA%B3%A0%EC%82%AC%EB%A7%9D%EC%9E%90%EB%8B%A4%EB%B0%9C%EC%A7%80%EC%97%AD%ED%8F%AC%ED%95%A8)(%EA%B2%B0%EA%B3%BC).html"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hyperlink" Target="http://localhost:8888/view/project/project1/%5B0%5Ddata/1-7-1_%EC%8B%9C%EA%B0%81%ED%99%94_%EC%B6%A9%EB%82%A8_%EB%85%B8%EC%9D%B8%EA%B5%90%ED%86%B5%EC%82%AC%EA%B3%A0_%EC%82%AC%EB%A7%9D%EC%9E%90%EB%8B%A4%EB%B0%9C%EC%A7%80%EC%97%AD_folium(%EA%B2%B0%EA%B3%BC).html" TargetMode="External"/><Relationship Id="rId11" Type="http://schemas.openxmlformats.org/officeDocument/2006/relationships/hyperlink" Target="http://localhost:8888/view/project/project1/%5B0%5Ddata/1-8-3_%EC%8B%9C%EA%B0%81%ED%99%94_%EC%A0%9C%EC%A3%BC_%EC%9D%91%EA%B8%89%EC%8B%A4_%EB%85%B8%EC%9D%B8%EA%B5%90%ED%86%B5%EC%82%AC%EA%B3%A0_%EC%82%AC%EB%A7%9D%EC%9E%90%EB%8B%A4%EB%B0%9C%EC%A7%80%EC%97%AD_folium(%EA%B2%B0%EA%B3%BC).html" TargetMode="External"/><Relationship Id="rId5" Type="http://schemas.openxmlformats.org/officeDocument/2006/relationships/hyperlink" Target="http://localhost:8888/view/project/project1/%5B0%5Ddata/1-6-3_%EC%8B%9C%EA%B0%81%ED%99%94_%EC%A0%9C%EC%A3%BC%EB%8F%84_%EC%9D%91%EA%B8%89%EC%8B%A4_folium(%EA%B2%B0%EA%B3%BC).html" TargetMode="External"/><Relationship Id="rId15" Type="http://schemas.openxmlformats.org/officeDocument/2006/relationships/hyperlink" Target="http://localhost:8888/view/project/project1/%5B0%5Ddata/1-9-3_%EC%8B%9C%EA%B0%81%ED%99%94_Top3_%EC%9D%91%EA%B8%89%EC%8B%A4%EB%B0%98%EA%B2%BD_folium(%EB%85%B8%EC%9D%B8%EA%B5%90%ED%86%B5%EC%82%AC%EA%B3%A0%EC%82%AC%EB%A7%9D%EC%9E%90%EB%8B%A4%EB%B0%9C%EC%A7%80%EC%97%AD%ED%8F%AC%ED%95%A8)(%EA%B2%B0%EA%B3%BC).html" TargetMode="External"/><Relationship Id="rId10" Type="http://schemas.openxmlformats.org/officeDocument/2006/relationships/hyperlink" Target="http://localhost:8888/view/project/project1/%5B0%5Ddata/1-8-2_%EC%8B%9C%EA%B0%81%ED%99%94_%EC%A0%84%EB%82%A8_%EC%9D%91%EA%B8%89%EC%8B%A4_%EB%85%B8%EC%9D%B8%EA%B5%90%ED%86%B5%EC%82%AC%EA%B3%A0_%EC%82%AC%EB%A7%9D%EC%9E%90%EB%8B%A4%EB%B0%9C%EC%A7%80%EC%97%AD_folium(%EA%B2%B0%EA%B3%BC).html" TargetMode="External"/><Relationship Id="rId4" Type="http://schemas.openxmlformats.org/officeDocument/2006/relationships/hyperlink" Target="http://localhost:8888/view/project/project1/%5B0%5Ddata/1-6-2_%EC%8B%9C%EA%B0%81%ED%99%94_%EC%A0%84%EB%82%A8_%EC%9D%91%EA%B8%89%EC%8B%A4_folium(%EA%B2%B0%EA%B3%BC).html" TargetMode="External"/><Relationship Id="rId9" Type="http://schemas.openxmlformats.org/officeDocument/2006/relationships/hyperlink" Target="http://localhost:8888/view/project/project1/%5B0%5Ddata/1-8-1_%EC%8B%9C%EA%B0%81%ED%99%94_%EC%B6%A9%EB%82%A8_%EC%9D%91%EA%B8%89%EC%8B%A4_%EB%85%B8%EC%9D%B8%EA%B5%90%ED%86%B5%EC%82%AC%EA%B3%A0_%EC%82%AC%EB%A7%9D%EC%9E%90%EB%8B%A4%EB%B0%9C%EC%A7%80%EC%97%AD_folium(%EA%B2%B0%EA%B3%BC).html" TargetMode="External"/><Relationship Id="rId14" Type="http://schemas.openxmlformats.org/officeDocument/2006/relationships/hyperlink" Target="http://localhost:8888/view/project/project1/%5B0%5Ddata/1-9-3_%EC%8B%9C%EA%B0%81%ED%99%94_%EC%A0%9C%EC%A3%BC_%EC%9D%91%EA%B8%89%EC%8B%A4%EB%B0%98%EA%B2%BD_folium(%EB%85%B8%EC%9D%B8%EA%B5%90%ED%86%B5%EC%82%AC%EA%B3%A0%EC%82%AC%EB%A7%9D%EC%9E%90%EB%8B%A4%EB%B0%9C%EC%A7%80%EC%97%AD%ED%8F%AC%ED%95%A8)(%EA%B2%B0%EA%B3%BC).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正方形/長方形 1"/>
          <p:cNvSpPr/>
          <p:nvPr/>
        </p:nvSpPr>
        <p:spPr>
          <a:xfrm>
            <a:off x="4855597" y="3229997"/>
            <a:ext cx="3293607" cy="3293607"/>
          </a:xfrm>
          <a:prstGeom prst="rect">
            <a:avLst/>
          </a:prstGeom>
          <a:ln w="152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ja-JP" altLang="en-US" sz="10240" b="1" kern="1200">
              <a:solidFill>
                <a:prstClr val="white"/>
              </a:solidFill>
              <a:latin typeface="Arial"/>
            </a:endParaRPr>
          </a:p>
        </p:txBody>
      </p:sp>
      <p:sp>
        <p:nvSpPr>
          <p:cNvPr id="3" name="テキスト ボックス 2"/>
          <p:cNvSpPr txBox="1"/>
          <p:nvPr/>
        </p:nvSpPr>
        <p:spPr>
          <a:xfrm>
            <a:off x="5152350" y="6523604"/>
            <a:ext cx="2700098" cy="978729"/>
          </a:xfrm>
          <a:prstGeom prst="rect">
            <a:avLst/>
          </a:prstGeom>
          <a:noFill/>
        </p:spPr>
        <p:txBody>
          <a:bodyPr wrap="none" rtlCol="0">
            <a:spAutoFit/>
          </a:bodyPr>
          <a:lstStyle/>
          <a:p>
            <a:pPr defTabSz="975390" hangingPunct="1"/>
            <a:r>
              <a:rPr kumimoji="1" lang="ko-KR" altLang="en-US" sz="3413" b="1" kern="1200" spc="-160" dirty="0" err="1">
                <a:solidFill>
                  <a:prstClr val="white"/>
                </a:solidFill>
                <a:latin typeface="Arial"/>
                <a:cs typeface="+mn-cs"/>
              </a:rPr>
              <a:t>데이터멀캠</a:t>
            </a:r>
            <a:r>
              <a:rPr kumimoji="1" lang="en-US" altLang="ko-KR" sz="5760" b="1" kern="1200" spc="-160" dirty="0">
                <a:solidFill>
                  <a:prstClr val="white"/>
                </a:solidFill>
                <a:latin typeface="Arial"/>
                <a:cs typeface="+mn-cs"/>
              </a:rPr>
              <a:t>?</a:t>
            </a:r>
            <a:endParaRPr kumimoji="1" lang="ja-JP" altLang="en-US" sz="3413" b="1" kern="1200" spc="-160" dirty="0">
              <a:solidFill>
                <a:prstClr val="white"/>
              </a:solidFill>
              <a:latin typeface="Arial"/>
              <a:cs typeface="+mn-cs"/>
            </a:endParaRPr>
          </a:p>
        </p:txBody>
      </p:sp>
      <p:sp>
        <p:nvSpPr>
          <p:cNvPr id="5" name="テキスト ボックス 2">
            <a:extLst>
              <a:ext uri="{FF2B5EF4-FFF2-40B4-BE49-F238E27FC236}">
                <a16:creationId xmlns:a16="http://schemas.microsoft.com/office/drawing/2014/main" id="{A24A0331-3A4C-A84C-8250-DCE34B3121D0}"/>
              </a:ext>
            </a:extLst>
          </p:cNvPr>
          <p:cNvSpPr txBox="1"/>
          <p:nvPr/>
        </p:nvSpPr>
        <p:spPr>
          <a:xfrm>
            <a:off x="4483100" y="7425107"/>
            <a:ext cx="4038600" cy="369332"/>
          </a:xfrm>
          <a:prstGeom prst="rect">
            <a:avLst/>
          </a:prstGeom>
          <a:noFill/>
        </p:spPr>
        <p:txBody>
          <a:bodyPr wrap="square" rtlCol="0">
            <a:spAutoFit/>
          </a:bodyPr>
          <a:lstStyle/>
          <a:p>
            <a:pPr defTabSz="975390" hangingPunct="1"/>
            <a:r>
              <a:rPr kumimoji="1" lang="ko-KR" altLang="en-US" sz="1800" b="1" kern="1200" spc="-160">
                <a:solidFill>
                  <a:prstClr val="white"/>
                </a:solidFill>
                <a:latin typeface="Arial"/>
                <a:cs typeface="+mn-cs"/>
              </a:rPr>
              <a:t>조소진</a:t>
            </a:r>
            <a:r>
              <a:rPr kumimoji="1" lang="en-US" altLang="ko-KR" sz="1800" b="1" kern="1200" spc="-160">
                <a:solidFill>
                  <a:prstClr val="white"/>
                </a:solidFill>
                <a:latin typeface="Arial"/>
                <a:cs typeface="+mn-cs"/>
              </a:rPr>
              <a:t>_</a:t>
            </a:r>
            <a:r>
              <a:rPr kumimoji="1" lang="ko-KR" altLang="en-US" sz="1800" b="1" kern="1200" spc="-160">
                <a:solidFill>
                  <a:prstClr val="white"/>
                </a:solidFill>
                <a:latin typeface="Arial"/>
                <a:cs typeface="+mn-cs"/>
              </a:rPr>
              <a:t>김미정</a:t>
            </a:r>
            <a:r>
              <a:rPr kumimoji="1" lang="en-US" altLang="ko-KR" sz="1800" b="1" kern="1200" spc="-160">
                <a:solidFill>
                  <a:prstClr val="white"/>
                </a:solidFill>
                <a:latin typeface="Arial"/>
                <a:cs typeface="+mn-cs"/>
              </a:rPr>
              <a:t>_</a:t>
            </a:r>
            <a:r>
              <a:rPr kumimoji="1" lang="ko-KR" altLang="en-US" sz="1800" b="1" kern="1200" spc="-160">
                <a:solidFill>
                  <a:prstClr val="white"/>
                </a:solidFill>
                <a:latin typeface="Arial"/>
                <a:cs typeface="+mn-cs"/>
              </a:rPr>
              <a:t>김민창</a:t>
            </a:r>
            <a:r>
              <a:rPr kumimoji="1" lang="en-US" altLang="ko-KR" sz="1800" b="1" kern="1200" spc="-160">
                <a:solidFill>
                  <a:prstClr val="white"/>
                </a:solidFill>
                <a:latin typeface="Arial"/>
                <a:cs typeface="+mn-cs"/>
              </a:rPr>
              <a:t>_</a:t>
            </a:r>
            <a:r>
              <a:rPr kumimoji="1" lang="ko-KR" altLang="en-US" sz="1800" b="1" kern="1200" spc="-160">
                <a:solidFill>
                  <a:prstClr val="white"/>
                </a:solidFill>
                <a:latin typeface="Arial"/>
                <a:cs typeface="+mn-cs"/>
              </a:rPr>
              <a:t>김유나</a:t>
            </a:r>
            <a:r>
              <a:rPr kumimoji="1" lang="en-US" altLang="ko-KR" sz="1800" b="1" kern="1200" spc="-160">
                <a:solidFill>
                  <a:prstClr val="white"/>
                </a:solidFill>
                <a:latin typeface="Arial"/>
                <a:cs typeface="+mn-cs"/>
              </a:rPr>
              <a:t>_</a:t>
            </a:r>
            <a:r>
              <a:rPr kumimoji="1" lang="ko-KR" altLang="en-US" sz="1800" b="1" kern="1200" spc="-160">
                <a:solidFill>
                  <a:prstClr val="white"/>
                </a:solidFill>
                <a:latin typeface="Arial"/>
                <a:cs typeface="+mn-cs"/>
              </a:rPr>
              <a:t>맹재영</a:t>
            </a:r>
            <a:endParaRPr kumimoji="1" lang="ja-JP" altLang="en-US" sz="1800" b="1" kern="1200" spc="-160" dirty="0">
              <a:solidFill>
                <a:prstClr val="white"/>
              </a:solidFill>
              <a:latin typeface="Arial"/>
              <a:cs typeface="+mn-cs"/>
            </a:endParaRPr>
          </a:p>
        </p:txBody>
      </p:sp>
      <p:sp>
        <p:nvSpPr>
          <p:cNvPr id="4" name="TextBox 3">
            <a:extLst>
              <a:ext uri="{FF2B5EF4-FFF2-40B4-BE49-F238E27FC236}">
                <a16:creationId xmlns:a16="http://schemas.microsoft.com/office/drawing/2014/main" id="{4B66E823-2C9A-4A3E-9C53-4B4F2BB1BFB4}"/>
              </a:ext>
            </a:extLst>
          </p:cNvPr>
          <p:cNvSpPr txBox="1"/>
          <p:nvPr/>
        </p:nvSpPr>
        <p:spPr>
          <a:xfrm>
            <a:off x="5980851" y="4384358"/>
            <a:ext cx="1043093" cy="978729"/>
          </a:xfrm>
          <a:prstGeom prst="rect">
            <a:avLst/>
          </a:prstGeom>
          <a:noFill/>
        </p:spPr>
        <p:txBody>
          <a:bodyPr wrap="square" rtlCol="0">
            <a:spAutoFit/>
          </a:bodyPr>
          <a:lstStyle/>
          <a:p>
            <a:pPr defTabSz="975390" hangingPunct="1">
              <a:defRPr/>
            </a:pPr>
            <a:r>
              <a:rPr kumimoji="1" lang="en-US" altLang="ja-JP" sz="5760" b="1" kern="1200">
                <a:solidFill>
                  <a:prstClr val="white"/>
                </a:solidFill>
                <a:latin typeface="Arial"/>
                <a:cs typeface="+mn-cs"/>
              </a:rPr>
              <a:t>?</a:t>
            </a:r>
            <a:endParaRPr kumimoji="1" lang="ja-JP" altLang="en-US" sz="5760" b="1" kern="1200">
              <a:solidFill>
                <a:prstClr val="white"/>
              </a:solidFill>
              <a:latin typeface="Arial"/>
              <a:cs typeface="+mn-cs"/>
            </a:endParaRPr>
          </a:p>
        </p:txBody>
      </p:sp>
    </p:spTree>
    <p:extLst>
      <p:ext uri="{BB962C8B-B14F-4D97-AF65-F5344CB8AC3E}">
        <p14:creationId xmlns:p14="http://schemas.microsoft.com/office/powerpoint/2010/main" val="1187258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80"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81"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282"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283"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284"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285"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286"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grpSp>
        <p:nvGrpSpPr>
          <p:cNvPr id="289" name="그룹"/>
          <p:cNvGrpSpPr/>
          <p:nvPr/>
        </p:nvGrpSpPr>
        <p:grpSpPr>
          <a:xfrm>
            <a:off x="7233625" y="1733442"/>
            <a:ext cx="4535685" cy="4839748"/>
            <a:chOff x="0" y="0"/>
            <a:chExt cx="4535683" cy="4839747"/>
          </a:xfrm>
        </p:grpSpPr>
        <p:pic>
          <p:nvPicPr>
            <p:cNvPr id="287" name="0-2차대사람_사고유형_사망자수(after).png" descr="0-2차대사람_사고유형_사망자수(after).png"/>
            <p:cNvPicPr>
              <a:picLocks noChangeAspect="1"/>
            </p:cNvPicPr>
            <p:nvPr/>
          </p:nvPicPr>
          <p:blipFill>
            <a:blip r:embed="rId3"/>
            <a:stretch>
              <a:fillRect/>
            </a:stretch>
          </p:blipFill>
          <p:spPr>
            <a:xfrm>
              <a:off x="-1" y="7353"/>
              <a:ext cx="4535685" cy="4825042"/>
            </a:xfrm>
            <a:prstGeom prst="rect">
              <a:avLst/>
            </a:prstGeom>
            <a:ln w="12700" cap="flat">
              <a:noFill/>
              <a:miter lim="400000"/>
            </a:ln>
            <a:effectLst/>
          </p:spPr>
        </p:pic>
        <p:sp>
          <p:nvSpPr>
            <p:cNvPr id="288" name="직사각형"/>
            <p:cNvSpPr/>
            <p:nvPr/>
          </p:nvSpPr>
          <p:spPr>
            <a:xfrm>
              <a:off x="730982" y="0"/>
              <a:ext cx="3793827" cy="4839748"/>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grpSp>
      <p:grpSp>
        <p:nvGrpSpPr>
          <p:cNvPr id="293" name="그룹"/>
          <p:cNvGrpSpPr/>
          <p:nvPr/>
        </p:nvGrpSpPr>
        <p:grpSpPr>
          <a:xfrm>
            <a:off x="741804" y="2133894"/>
            <a:ext cx="5760597" cy="4526695"/>
            <a:chOff x="-1" y="-1"/>
            <a:chExt cx="5760595" cy="4526694"/>
          </a:xfrm>
        </p:grpSpPr>
        <p:pic>
          <p:nvPicPr>
            <p:cNvPr id="290" name="0-2차대사람_사고유형_사망자수(before).png" descr="0-2차대사람_사고유형_사망자수(before).png"/>
            <p:cNvPicPr>
              <a:picLocks noChangeAspect="1"/>
            </p:cNvPicPr>
            <p:nvPr/>
          </p:nvPicPr>
          <p:blipFill>
            <a:blip r:embed="rId4"/>
            <a:stretch>
              <a:fillRect/>
            </a:stretch>
          </p:blipFill>
          <p:spPr>
            <a:xfrm>
              <a:off x="-1" y="-1"/>
              <a:ext cx="5760595" cy="4526694"/>
            </a:xfrm>
            <a:prstGeom prst="rect">
              <a:avLst/>
            </a:prstGeom>
            <a:ln w="12700" cap="flat">
              <a:noFill/>
              <a:miter lim="400000"/>
            </a:ln>
            <a:effectLst/>
          </p:spPr>
        </p:pic>
        <p:sp>
          <p:nvSpPr>
            <p:cNvPr id="291" name="직사각형"/>
            <p:cNvSpPr/>
            <p:nvPr/>
          </p:nvSpPr>
          <p:spPr>
            <a:xfrm>
              <a:off x="1172721" y="123530"/>
              <a:ext cx="1219200" cy="527353"/>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292" name="직사각형"/>
            <p:cNvSpPr/>
            <p:nvPr/>
          </p:nvSpPr>
          <p:spPr>
            <a:xfrm>
              <a:off x="-1" y="399174"/>
              <a:ext cx="582171" cy="251709"/>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000">
                  <a:solidFill>
                    <a:srgbClr val="FFFFFF"/>
                  </a:solidFill>
                  <a:latin typeface="Helvetica Neue Medium"/>
                  <a:ea typeface="Helvetica Neue Medium"/>
                  <a:cs typeface="Helvetica Neue Medium"/>
                  <a:sym typeface="Helvetica Neue Medium"/>
                </a:defRPr>
              </a:pPr>
              <a:endParaRPr/>
            </a:p>
          </p:txBody>
        </p:sp>
      </p:grpSp>
      <p:graphicFrame>
        <p:nvGraphicFramePr>
          <p:cNvPr id="294" name="표"/>
          <p:cNvGraphicFramePr/>
          <p:nvPr/>
        </p:nvGraphicFramePr>
        <p:xfrm>
          <a:off x="2285631" y="7569958"/>
          <a:ext cx="8806773" cy="1034472"/>
        </p:xfrm>
        <a:graphic>
          <a:graphicData uri="http://schemas.openxmlformats.org/drawingml/2006/table">
            <a:tbl>
              <a:tblPr>
                <a:tableStyleId>{4C3C2611-4C71-4FC5-86AE-919BDF0F9419}</a:tableStyleId>
              </a:tblPr>
              <a:tblGrid>
                <a:gridCol w="3177483">
                  <a:extLst>
                    <a:ext uri="{9D8B030D-6E8A-4147-A177-3AD203B41FA5}">
                      <a16:colId xmlns:a16="http://schemas.microsoft.com/office/drawing/2014/main" val="20000"/>
                    </a:ext>
                  </a:extLst>
                </a:gridCol>
                <a:gridCol w="5629290">
                  <a:extLst>
                    <a:ext uri="{9D8B030D-6E8A-4147-A177-3AD203B41FA5}">
                      <a16:colId xmlns:a16="http://schemas.microsoft.com/office/drawing/2014/main" val="20001"/>
                    </a:ext>
                  </a:extLst>
                </a:gridCol>
              </a:tblGrid>
              <a:tr h="517236">
                <a:tc>
                  <a:txBody>
                    <a:bodyPr/>
                    <a:lstStyle/>
                    <a:p>
                      <a:pPr>
                        <a:defRPr sz="1800"/>
                      </a:pPr>
                      <a:r>
                        <a:rPr sz="1400">
                          <a:latin typeface="NanumSquareR"/>
                          <a:ea typeface="NanumSquareR"/>
                          <a:cs typeface="NanumSquareR"/>
                          <a:sym typeface="NanumSquareR"/>
                        </a:rPr>
                        <a:t>-(하이픈)을 0으로 설정</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car_data.replace('-','0',inplace=True)</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0"/>
                  </a:ext>
                </a:extLst>
              </a:tr>
              <a:tr h="517236">
                <a:tc>
                  <a:txBody>
                    <a:bodyPr/>
                    <a:lstStyle/>
                    <a:p>
                      <a:pPr>
                        <a:defRPr sz="1800"/>
                      </a:pPr>
                      <a:r>
                        <a:rPr sz="1400">
                          <a:latin typeface="NanumSquareR"/>
                          <a:ea typeface="NanumSquareR"/>
                          <a:cs typeface="NanumSquareR"/>
                          <a:sym typeface="NanumSquareR"/>
                        </a:rPr>
                        <a:t>0~3행 삭제 후 원본 반영</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car_data.drop(index=[0,1,2,3],axis=0,inplace=True)</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1"/>
                  </a:ext>
                </a:extLst>
              </a:tr>
            </a:tbl>
          </a:graphicData>
        </a:graphic>
      </p:graphicFrame>
      <p:sp>
        <p:nvSpPr>
          <p:cNvPr id="295" name="삼각형"/>
          <p:cNvSpPr/>
          <p:nvPr/>
        </p:nvSpPr>
        <p:spPr>
          <a:xfrm rot="13460346">
            <a:off x="6692534" y="4119078"/>
            <a:ext cx="286881" cy="2868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296" name="&lt;사고유형별 노인 교통사고 사망자 수&gt;"/>
          <p:cNvSpPr txBox="1"/>
          <p:nvPr/>
        </p:nvSpPr>
        <p:spPr>
          <a:xfrm>
            <a:off x="2308162" y="1698131"/>
            <a:ext cx="2731136" cy="274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latin typeface="+mn-lt"/>
                <a:ea typeface="+mn-ea"/>
                <a:cs typeface="+mn-cs"/>
                <a:sym typeface="NanumSquare Regular"/>
              </a:defRPr>
            </a:lvl1pPr>
          </a:lstStyle>
          <a:p>
            <a:r>
              <a:t>&lt;사고유형별 노인 교통사고 사망자 수&gt;</a:t>
            </a:r>
          </a:p>
        </p:txBody>
      </p:sp>
      <p:sp>
        <p:nvSpPr>
          <p:cNvPr id="20" name="직사각형">
            <a:extLst>
              <a:ext uri="{FF2B5EF4-FFF2-40B4-BE49-F238E27FC236}">
                <a16:creationId xmlns:a16="http://schemas.microsoft.com/office/drawing/2014/main" id="{27B1B87E-E096-49CE-9C1C-1ADD521AD9FD}"/>
              </a:ext>
            </a:extLst>
          </p:cNvPr>
          <p:cNvSpPr/>
          <p:nvPr/>
        </p:nvSpPr>
        <p:spPr>
          <a:xfrm>
            <a:off x="4306448" y="2784778"/>
            <a:ext cx="1021604" cy="615647"/>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01"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02"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303"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304"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305"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306"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307"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grpSp>
        <p:nvGrpSpPr>
          <p:cNvPr id="310" name="그룹"/>
          <p:cNvGrpSpPr/>
          <p:nvPr/>
        </p:nvGrpSpPr>
        <p:grpSpPr>
          <a:xfrm>
            <a:off x="315685" y="2189697"/>
            <a:ext cx="5760997" cy="4116254"/>
            <a:chOff x="0" y="0"/>
            <a:chExt cx="5760995" cy="4116253"/>
          </a:xfrm>
        </p:grpSpPr>
        <p:pic>
          <p:nvPicPr>
            <p:cNvPr id="308" name="0-3시도별노인인구수(before).png" descr="0-3시도별노인인구수(before).png"/>
            <p:cNvPicPr>
              <a:picLocks noChangeAspect="1"/>
            </p:cNvPicPr>
            <p:nvPr/>
          </p:nvPicPr>
          <p:blipFill>
            <a:blip r:embed="rId3"/>
            <a:stretch>
              <a:fillRect/>
            </a:stretch>
          </p:blipFill>
          <p:spPr>
            <a:xfrm>
              <a:off x="-1" y="-1"/>
              <a:ext cx="5760997" cy="4116254"/>
            </a:xfrm>
            <a:prstGeom prst="rect">
              <a:avLst/>
            </a:prstGeom>
            <a:ln w="12700" cap="flat">
              <a:noFill/>
              <a:miter lim="400000"/>
            </a:ln>
            <a:effectLst/>
          </p:spPr>
        </p:pic>
        <p:sp>
          <p:nvSpPr>
            <p:cNvPr id="309" name="직사각형"/>
            <p:cNvSpPr/>
            <p:nvPr/>
          </p:nvSpPr>
          <p:spPr>
            <a:xfrm>
              <a:off x="705424" y="2208489"/>
              <a:ext cx="2895534" cy="1503393"/>
            </a:xfrm>
            <a:prstGeom prst="rect">
              <a:avLst/>
            </a:prstGeom>
            <a:noFill/>
            <a:ln w="381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grpSp>
      <p:graphicFrame>
        <p:nvGraphicFramePr>
          <p:cNvPr id="311" name="표"/>
          <p:cNvGraphicFramePr/>
          <p:nvPr/>
        </p:nvGraphicFramePr>
        <p:xfrm>
          <a:off x="1532382" y="6581226"/>
          <a:ext cx="10227412" cy="2573325"/>
        </p:xfrm>
        <a:graphic>
          <a:graphicData uri="http://schemas.openxmlformats.org/drawingml/2006/table">
            <a:tbl>
              <a:tblPr>
                <a:tableStyleId>{4C3C2611-4C71-4FC5-86AE-919BDF0F9419}</a:tableStyleId>
              </a:tblPr>
              <a:tblGrid>
                <a:gridCol w="3177483">
                  <a:extLst>
                    <a:ext uri="{9D8B030D-6E8A-4147-A177-3AD203B41FA5}">
                      <a16:colId xmlns:a16="http://schemas.microsoft.com/office/drawing/2014/main" val="20000"/>
                    </a:ext>
                  </a:extLst>
                </a:gridCol>
                <a:gridCol w="7049929">
                  <a:extLst>
                    <a:ext uri="{9D8B030D-6E8A-4147-A177-3AD203B41FA5}">
                      <a16:colId xmlns:a16="http://schemas.microsoft.com/office/drawing/2014/main" val="20001"/>
                    </a:ext>
                  </a:extLst>
                </a:gridCol>
              </a:tblGrid>
              <a:tr h="569280">
                <a:tc>
                  <a:txBody>
                    <a:bodyPr/>
                    <a:lstStyle/>
                    <a:p>
                      <a:pPr>
                        <a:defRPr sz="1800"/>
                      </a:pPr>
                      <a:r>
                        <a:rPr sz="1400">
                          <a:latin typeface="NanumSquareR"/>
                          <a:ea typeface="NanumSquareR"/>
                          <a:cs typeface="NanumSquareR"/>
                          <a:sym typeface="NanumSquareR"/>
                        </a:rPr>
                        <a:t>지역별 노인 인구 수를 모두 더한 후
하나의 데이터프레임에 저장</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dirty="0">
                          <a:latin typeface="NanumSquareR"/>
                          <a:ea typeface="NanumSquareR"/>
                          <a:cs typeface="NanumSquareR"/>
                          <a:sym typeface="NanumSquareR"/>
                        </a:rPr>
                        <a:t>index=0
</a:t>
                      </a:r>
                      <a:r>
                        <a:rPr sz="1400" dirty="0" err="1">
                          <a:latin typeface="NanumSquareR"/>
                          <a:ea typeface="NanumSquareR"/>
                          <a:cs typeface="NanumSquareR"/>
                          <a:sym typeface="NanumSquareR"/>
                        </a:rPr>
                        <a:t>areaOlderSumData</a:t>
                      </a:r>
                      <a:r>
                        <a:rPr sz="1400" dirty="0">
                          <a:latin typeface="NanumSquareR"/>
                          <a:ea typeface="NanumSquareR"/>
                          <a:cs typeface="NanumSquareR"/>
                          <a:sym typeface="NanumSquareR"/>
                        </a:rPr>
                        <a:t> = []
for area in </a:t>
                      </a:r>
                      <a:r>
                        <a:rPr sz="1400" dirty="0" err="1">
                          <a:latin typeface="NanumSquareR"/>
                          <a:ea typeface="NanumSquareR"/>
                          <a:cs typeface="NanumSquareR"/>
                          <a:sym typeface="NanumSquareR"/>
                        </a:rPr>
                        <a:t>areaList</a:t>
                      </a:r>
                      <a:r>
                        <a:rPr sz="1400">
                          <a:latin typeface="NanumSquareR"/>
                          <a:ea typeface="NanumSquareR"/>
                          <a:cs typeface="NanumSquareR"/>
                          <a:sym typeface="NanumSquareR"/>
                        </a:rPr>
                        <a:t>:
    </a:t>
                      </a:r>
                      <a:r>
                        <a:rPr sz="1400" dirty="0" err="1">
                          <a:latin typeface="NanumSquareR"/>
                          <a:ea typeface="NanumSquareR"/>
                          <a:cs typeface="NanumSquareR"/>
                          <a:sym typeface="NanumSquareR"/>
                        </a:rPr>
                        <a:t>areaOlderSumData.append</a:t>
                      </a:r>
                      <a:r>
                        <a:rPr sz="1400" dirty="0">
                          <a:latin typeface="NanumSquareR"/>
                          <a:ea typeface="NanumSquareR"/>
                          <a:cs typeface="NanumSquareR"/>
                          <a:sym typeface="NanumSquareR"/>
                        </a:rPr>
                        <a:t>(</a:t>
                      </a:r>
                      <a:r>
                        <a:rPr sz="1400" dirty="0" err="1">
                          <a:latin typeface="NanumSquareR"/>
                          <a:ea typeface="NanumSquareR"/>
                          <a:cs typeface="NanumSquareR"/>
                          <a:sym typeface="NanumSquareR"/>
                        </a:rPr>
                        <a:t>area_older_data.iloc</a:t>
                      </a:r>
                      <a:r>
                        <a:rPr sz="1400" dirty="0">
                          <a:latin typeface="NanumSquareR"/>
                          <a:ea typeface="NanumSquareR"/>
                          <a:cs typeface="NanumSquareR"/>
                          <a:sym typeface="NanumSquareR"/>
                        </a:rPr>
                        <a:t>[index:index+36,2:].sum()[0])
    </a:t>
                      </a:r>
                      <a:r>
                        <a:rPr sz="1400" dirty="0" err="1">
                          <a:latin typeface="NanumSquareR"/>
                          <a:ea typeface="NanumSquareR"/>
                          <a:cs typeface="NanumSquareR"/>
                          <a:sym typeface="NanumSquareR"/>
                        </a:rPr>
                        <a:t>area_older_df</a:t>
                      </a:r>
                      <a:r>
                        <a:rPr sz="1400" dirty="0">
                          <a:latin typeface="NanumSquareR"/>
                          <a:ea typeface="NanumSquareR"/>
                          <a:cs typeface="NanumSquareR"/>
                          <a:sym typeface="NanumSquareR"/>
                        </a:rPr>
                        <a:t> = </a:t>
                      </a:r>
                      <a:r>
                        <a:rPr sz="1400" dirty="0" err="1">
                          <a:latin typeface="NanumSquareR"/>
                          <a:ea typeface="NanumSquareR"/>
                          <a:cs typeface="NanumSquareR"/>
                          <a:sym typeface="NanumSquareR"/>
                        </a:rPr>
                        <a:t>pd.DataFrame</a:t>
                      </a:r>
                      <a:r>
                        <a:rPr sz="1400" dirty="0">
                          <a:latin typeface="NanumSquareR"/>
                          <a:ea typeface="NanumSquareR"/>
                          <a:cs typeface="NanumSquareR"/>
                          <a:sym typeface="NanumSquareR"/>
                        </a:rPr>
                        <a:t>(</a:t>
                      </a:r>
                      <a:r>
                        <a:rPr sz="1400" dirty="0" err="1">
                          <a:latin typeface="NanumSquareR"/>
                          <a:ea typeface="NanumSquareR"/>
                          <a:cs typeface="NanumSquareR"/>
                          <a:sym typeface="NanumSquareR"/>
                        </a:rPr>
                        <a:t>areaOlderSumData</a:t>
                      </a:r>
                      <a:r>
                        <a:rPr sz="1400" dirty="0">
                          <a:latin typeface="NanumSquareR"/>
                          <a:ea typeface="NanumSquareR"/>
                          <a:cs typeface="NanumSquareR"/>
                          <a:sym typeface="NanumSquareR"/>
                        </a:rPr>
                        <a:t>)
    index += 36</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0"/>
                  </a:ext>
                </a:extLst>
              </a:tr>
              <a:tr h="569280">
                <a:tc>
                  <a:txBody>
                    <a:bodyPr/>
                    <a:lstStyle/>
                    <a:p>
                      <a:pPr>
                        <a:defRPr sz="1800"/>
                      </a:pPr>
                      <a:r>
                        <a:rPr sz="1400">
                          <a:latin typeface="NanumSquareR"/>
                          <a:ea typeface="NanumSquareR"/>
                          <a:cs typeface="NanumSquareR"/>
                          <a:sym typeface="NanumSquareR"/>
                        </a:rPr>
                        <a:t>‘노인인구비율’열 생성</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data["노인인구비율"]=(data['65세이상']/data["지자체인구"]*100).round()</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1"/>
                  </a:ext>
                </a:extLst>
              </a:tr>
              <a:tr h="622285">
                <a:tc>
                  <a:txBody>
                    <a:bodyPr/>
                    <a:lstStyle/>
                    <a:p>
                      <a:pPr>
                        <a:defRPr sz="1800"/>
                      </a:pPr>
                      <a:r>
                        <a:rPr sz="1400">
                          <a:latin typeface="NanumSquareR"/>
                          <a:ea typeface="NanumSquareR"/>
                          <a:cs typeface="NanumSquareR"/>
                          <a:sym typeface="NanumSquareR"/>
                        </a:rPr>
                        <a:t>10만명당 노인사망자수’열 생성</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dirty="0">
                          <a:latin typeface="NanumSquareR"/>
                          <a:ea typeface="NanumSquareR"/>
                          <a:cs typeface="NanumSquareR"/>
                          <a:sym typeface="NanumSquareR"/>
                        </a:rPr>
                        <a:t>data['10만명당 </a:t>
                      </a:r>
                      <a:r>
                        <a:rPr sz="1400" dirty="0" err="1">
                          <a:latin typeface="NanumSquareR"/>
                          <a:ea typeface="NanumSquareR"/>
                          <a:cs typeface="NanumSquareR"/>
                          <a:sym typeface="NanumSquareR"/>
                        </a:rPr>
                        <a:t>노인사망자수</a:t>
                      </a:r>
                      <a:r>
                        <a:rPr sz="1400" dirty="0">
                          <a:latin typeface="NanumSquareR"/>
                          <a:ea typeface="NanumSquareR"/>
                          <a:cs typeface="NanumSquareR"/>
                          <a:sym typeface="NanumSquareR"/>
                        </a:rPr>
                        <a:t>'] = (( data['</a:t>
                      </a:r>
                      <a:r>
                        <a:rPr sz="1400" dirty="0" err="1">
                          <a:latin typeface="NanumSquareR"/>
                          <a:ea typeface="NanumSquareR"/>
                          <a:cs typeface="NanumSquareR"/>
                          <a:sym typeface="NanumSquareR"/>
                        </a:rPr>
                        <a:t>사망자</a:t>
                      </a:r>
                      <a:r>
                        <a:rPr sz="1400" dirty="0">
                          <a:latin typeface="NanumSquareR"/>
                          <a:ea typeface="NanumSquareR"/>
                          <a:cs typeface="NanumSquareR"/>
                          <a:sym typeface="NanumSquareR"/>
                        </a:rPr>
                        <a:t> 수'] / data['65세이상'] ) *100000).round()</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2"/>
                  </a:ext>
                </a:extLst>
              </a:tr>
            </a:tbl>
          </a:graphicData>
        </a:graphic>
      </p:graphicFrame>
      <p:sp>
        <p:nvSpPr>
          <p:cNvPr id="312" name="삼각형"/>
          <p:cNvSpPr/>
          <p:nvPr/>
        </p:nvSpPr>
        <p:spPr>
          <a:xfrm rot="13460346">
            <a:off x="5930534" y="4119078"/>
            <a:ext cx="286881" cy="2868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17" name="&lt;전국 지역 및 연령별 인구 수&gt;"/>
          <p:cNvSpPr txBox="1"/>
          <p:nvPr/>
        </p:nvSpPr>
        <p:spPr>
          <a:xfrm>
            <a:off x="2468876" y="1652104"/>
            <a:ext cx="2112837"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lvl1pPr>
          </a:lstStyle>
          <a:p>
            <a:r>
              <a:t>&lt;전국 지역 및 연령별 인구 수&gt;</a:t>
            </a:r>
          </a:p>
        </p:txBody>
      </p:sp>
      <p:pic>
        <p:nvPicPr>
          <p:cNvPr id="20" name="그림 19" descr="테이블이(가) 표시된 사진&#10;&#10;자동 생성된 설명">
            <a:extLst>
              <a:ext uri="{FF2B5EF4-FFF2-40B4-BE49-F238E27FC236}">
                <a16:creationId xmlns:a16="http://schemas.microsoft.com/office/drawing/2014/main" id="{BDC9A4C8-A3CD-403A-B198-043186A66B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088" y="2576978"/>
            <a:ext cx="5970639" cy="2628963"/>
          </a:xfrm>
          <a:prstGeom prst="rect">
            <a:avLst/>
          </a:prstGeom>
        </p:spPr>
      </p:pic>
      <p:grpSp>
        <p:nvGrpSpPr>
          <p:cNvPr id="316" name="그룹"/>
          <p:cNvGrpSpPr/>
          <p:nvPr/>
        </p:nvGrpSpPr>
        <p:grpSpPr>
          <a:xfrm>
            <a:off x="8910921" y="2542568"/>
            <a:ext cx="3705806" cy="2607160"/>
            <a:chOff x="2306355" y="44217"/>
            <a:chExt cx="3705805" cy="2607158"/>
          </a:xfrm>
        </p:grpSpPr>
        <p:sp>
          <p:nvSpPr>
            <p:cNvPr id="314" name="직사각형"/>
            <p:cNvSpPr/>
            <p:nvPr/>
          </p:nvSpPr>
          <p:spPr>
            <a:xfrm>
              <a:off x="2306355" y="44217"/>
              <a:ext cx="867562" cy="2607158"/>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dirty="0"/>
            </a:p>
          </p:txBody>
        </p:sp>
        <p:sp>
          <p:nvSpPr>
            <p:cNvPr id="315" name="직사각형"/>
            <p:cNvSpPr/>
            <p:nvPr/>
          </p:nvSpPr>
          <p:spPr>
            <a:xfrm>
              <a:off x="4262154" y="44217"/>
              <a:ext cx="1750006" cy="2607158"/>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grpSp>
      <p:cxnSp>
        <p:nvCxnSpPr>
          <p:cNvPr id="3" name="직선 연결선 2">
            <a:extLst>
              <a:ext uri="{FF2B5EF4-FFF2-40B4-BE49-F238E27FC236}">
                <a16:creationId xmlns:a16="http://schemas.microsoft.com/office/drawing/2014/main" id="{6B14B996-082B-465C-934F-59E288270B02}"/>
              </a:ext>
            </a:extLst>
          </p:cNvPr>
          <p:cNvCxnSpPr/>
          <p:nvPr/>
        </p:nvCxnSpPr>
        <p:spPr>
          <a:xfrm>
            <a:off x="4581713" y="7257143"/>
            <a:ext cx="1695104" cy="0"/>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cxnSp>
        <p:nvCxnSpPr>
          <p:cNvPr id="22" name="직선 연결선 21">
            <a:extLst>
              <a:ext uri="{FF2B5EF4-FFF2-40B4-BE49-F238E27FC236}">
                <a16:creationId xmlns:a16="http://schemas.microsoft.com/office/drawing/2014/main" id="{1E00EE0A-C63F-4331-8D1D-C27A11719308}"/>
              </a:ext>
            </a:extLst>
          </p:cNvPr>
          <p:cNvCxnSpPr>
            <a:cxnSpLocks/>
          </p:cNvCxnSpPr>
          <p:nvPr/>
        </p:nvCxnSpPr>
        <p:spPr>
          <a:xfrm>
            <a:off x="10174514" y="8984343"/>
            <a:ext cx="692207" cy="0"/>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22"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23"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324"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325"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32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327"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328"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329" name="0-5-1요일별노인교통사고사망자수(after).png" descr="0-5-1요일별노인교통사고사망자수(after).png"/>
          <p:cNvPicPr>
            <a:picLocks noChangeAspect="1"/>
          </p:cNvPicPr>
          <p:nvPr/>
        </p:nvPicPr>
        <p:blipFill>
          <a:blip r:embed="rId3"/>
          <a:stretch>
            <a:fillRect/>
          </a:stretch>
        </p:blipFill>
        <p:spPr>
          <a:xfrm>
            <a:off x="8107078" y="2944328"/>
            <a:ext cx="4240577" cy="2702622"/>
          </a:xfrm>
          <a:prstGeom prst="rect">
            <a:avLst/>
          </a:prstGeom>
          <a:ln w="12700">
            <a:miter lim="400000"/>
          </a:ln>
        </p:spPr>
      </p:pic>
      <p:pic>
        <p:nvPicPr>
          <p:cNvPr id="330" name="0-5-1요일별노인교통사고사망자수(before).png" descr="0-5-1요일별노인교통사고사망자수(before).png"/>
          <p:cNvPicPr>
            <a:picLocks noChangeAspect="1"/>
          </p:cNvPicPr>
          <p:nvPr/>
        </p:nvPicPr>
        <p:blipFill>
          <a:blip r:embed="rId4"/>
          <a:srcRect b="17214"/>
          <a:stretch>
            <a:fillRect/>
          </a:stretch>
        </p:blipFill>
        <p:spPr>
          <a:xfrm>
            <a:off x="717883" y="2285159"/>
            <a:ext cx="6720612" cy="4232967"/>
          </a:xfrm>
          <a:prstGeom prst="rect">
            <a:avLst/>
          </a:prstGeom>
          <a:ln w="12700">
            <a:miter lim="400000"/>
          </a:ln>
        </p:spPr>
      </p:pic>
      <p:sp>
        <p:nvSpPr>
          <p:cNvPr id="331" name="직사각형"/>
          <p:cNvSpPr/>
          <p:nvPr/>
        </p:nvSpPr>
        <p:spPr>
          <a:xfrm>
            <a:off x="2743157" y="3153093"/>
            <a:ext cx="4676856" cy="172497"/>
          </a:xfrm>
          <a:prstGeom prst="rect">
            <a:avLst/>
          </a:prstGeom>
          <a:ln w="25400">
            <a:solidFill>
              <a:srgbClr val="72A4F6"/>
            </a:solidFill>
            <a:miter lim="400000"/>
          </a:ln>
        </p:spPr>
        <p:txBody>
          <a:bodyPr lIns="50800" tIns="50800" rIns="50800" bIns="50800" anchor="ctr"/>
          <a:lstStyle/>
          <a:p>
            <a:pPr defTabSz="584200">
              <a:defRPr sz="2000">
                <a:solidFill>
                  <a:srgbClr val="FFFFFF"/>
                </a:solidFill>
                <a:latin typeface="Helvetica Neue Medium"/>
                <a:ea typeface="Helvetica Neue Medium"/>
                <a:cs typeface="Helvetica Neue Medium"/>
                <a:sym typeface="Helvetica Neue Medium"/>
              </a:defRPr>
            </a:pPr>
            <a:endParaRPr/>
          </a:p>
        </p:txBody>
      </p:sp>
      <p:graphicFrame>
        <p:nvGraphicFramePr>
          <p:cNvPr id="332" name="표"/>
          <p:cNvGraphicFramePr/>
          <p:nvPr/>
        </p:nvGraphicFramePr>
        <p:xfrm>
          <a:off x="2285631" y="7430258"/>
          <a:ext cx="8806773" cy="1034472"/>
        </p:xfrm>
        <a:graphic>
          <a:graphicData uri="http://schemas.openxmlformats.org/drawingml/2006/table">
            <a:tbl>
              <a:tblPr>
                <a:tableStyleId>{4C3C2611-4C71-4FC5-86AE-919BDF0F9419}</a:tableStyleId>
              </a:tblPr>
              <a:tblGrid>
                <a:gridCol w="3177483">
                  <a:extLst>
                    <a:ext uri="{9D8B030D-6E8A-4147-A177-3AD203B41FA5}">
                      <a16:colId xmlns:a16="http://schemas.microsoft.com/office/drawing/2014/main" val="20000"/>
                    </a:ext>
                  </a:extLst>
                </a:gridCol>
                <a:gridCol w="5629290">
                  <a:extLst>
                    <a:ext uri="{9D8B030D-6E8A-4147-A177-3AD203B41FA5}">
                      <a16:colId xmlns:a16="http://schemas.microsoft.com/office/drawing/2014/main" val="20001"/>
                    </a:ext>
                  </a:extLst>
                </a:gridCol>
              </a:tblGrid>
              <a:tr h="517236">
                <a:tc>
                  <a:txBody>
                    <a:bodyPr/>
                    <a:lstStyle/>
                    <a:p>
                      <a:pPr>
                        <a:defRPr sz="1800"/>
                      </a:pPr>
                      <a:r>
                        <a:rPr sz="1400">
                          <a:latin typeface="NanumSquareR"/>
                          <a:ea typeface="NanumSquareR"/>
                          <a:cs typeface="NanumSquareR"/>
                          <a:sym typeface="NanumSquareR"/>
                        </a:rPr>
                        <a:t>index 0번 삭제 및 열 정렬 후 원본반영</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day_data.drop(index=0, axis=0, inplace=True)</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0"/>
                  </a:ext>
                </a:extLst>
              </a:tr>
              <a:tr h="517236">
                <a:tc>
                  <a:txBody>
                    <a:bodyPr/>
                    <a:lstStyle/>
                    <a:p>
                      <a:pPr>
                        <a:defRPr sz="1800"/>
                      </a:pPr>
                      <a:r>
                        <a:rPr sz="1400">
                          <a:latin typeface="NanumSquareR"/>
                          <a:ea typeface="NanumSquareR"/>
                          <a:cs typeface="NanumSquareR"/>
                          <a:sym typeface="NanumSquareR"/>
                        </a:rPr>
                        <a:t>전국 시도별 사망자수만 추출</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day_data = day_data[4::3] </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1"/>
                  </a:ext>
                </a:extLst>
              </a:tr>
            </a:tbl>
          </a:graphicData>
        </a:graphic>
      </p:graphicFrame>
      <p:sp>
        <p:nvSpPr>
          <p:cNvPr id="333" name="삼각형"/>
          <p:cNvSpPr/>
          <p:nvPr/>
        </p:nvSpPr>
        <p:spPr>
          <a:xfrm rot="13460346">
            <a:off x="7594234" y="4119078"/>
            <a:ext cx="286881" cy="2868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34" name="&lt;요일별 노인 교통사고 사망자 수&gt;"/>
          <p:cNvSpPr txBox="1"/>
          <p:nvPr/>
        </p:nvSpPr>
        <p:spPr>
          <a:xfrm>
            <a:off x="2875562" y="1928369"/>
            <a:ext cx="2430654" cy="274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latin typeface="+mn-lt"/>
                <a:ea typeface="+mn-ea"/>
                <a:cs typeface="+mn-cs"/>
                <a:sym typeface="NanumSquare Regular"/>
              </a:defRPr>
            </a:lvl1pPr>
          </a:lstStyle>
          <a:p>
            <a:r>
              <a:t>&lt;요일별 노인 교통사고 사망자 수&gt;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4" name="표"/>
          <p:cNvGraphicFramePr/>
          <p:nvPr>
            <p:extLst>
              <p:ext uri="{D42A27DB-BD31-4B8C-83A1-F6EECF244321}">
                <p14:modId xmlns:p14="http://schemas.microsoft.com/office/powerpoint/2010/main" val="1475098113"/>
              </p:ext>
            </p:extLst>
          </p:nvPr>
        </p:nvGraphicFramePr>
        <p:xfrm>
          <a:off x="6737705" y="3666487"/>
          <a:ext cx="5961591" cy="5115667"/>
        </p:xfrm>
        <a:graphic>
          <a:graphicData uri="http://schemas.openxmlformats.org/drawingml/2006/table">
            <a:tbl>
              <a:tblPr>
                <a:tableStyleId>{4C3C2611-4C71-4FC5-86AE-919BDF0F9419}</a:tableStyleId>
              </a:tblPr>
              <a:tblGrid>
                <a:gridCol w="1997194">
                  <a:extLst>
                    <a:ext uri="{9D8B030D-6E8A-4147-A177-3AD203B41FA5}">
                      <a16:colId xmlns:a16="http://schemas.microsoft.com/office/drawing/2014/main" val="20000"/>
                    </a:ext>
                  </a:extLst>
                </a:gridCol>
                <a:gridCol w="3964397">
                  <a:extLst>
                    <a:ext uri="{9D8B030D-6E8A-4147-A177-3AD203B41FA5}">
                      <a16:colId xmlns:a16="http://schemas.microsoft.com/office/drawing/2014/main" val="20001"/>
                    </a:ext>
                  </a:extLst>
                </a:gridCol>
              </a:tblGrid>
              <a:tr h="1386947">
                <a:tc>
                  <a:txBody>
                    <a:bodyPr/>
                    <a:lstStyle/>
                    <a:p>
                      <a:pPr>
                        <a:defRPr sz="1400">
                          <a:latin typeface="NanumSquareR"/>
                          <a:ea typeface="NanumSquareR"/>
                          <a:cs typeface="NanumSquareR"/>
                          <a:sym typeface="NanumSquareR"/>
                        </a:defRPr>
                      </a:pPr>
                      <a:r>
                        <a:t>url 요청 후 bs4 객체 반환</a:t>
                      </a:r>
                    </a:p>
                    <a:p>
                      <a:pPr>
                        <a:defRPr sz="1400">
                          <a:latin typeface="NanumSquareR"/>
                          <a:ea typeface="NanumSquareR"/>
                          <a:cs typeface="NanumSquareR"/>
                          <a:sym typeface="NanumSquareR"/>
                        </a:defRPr>
                      </a:pPr>
                      <a:r>
                        <a:t>&lt;td&gt; 크롤링</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400">
                          <a:latin typeface="NanumSquareR"/>
                          <a:ea typeface="NanumSquareR"/>
                          <a:cs typeface="NanumSquareR"/>
                          <a:sym typeface="NanumSquareR"/>
                        </a:defRPr>
                      </a:pPr>
                      <a:r>
                        <a:rPr dirty="0"/>
                        <a:t>res = </a:t>
                      </a:r>
                      <a:r>
                        <a:rPr dirty="0" err="1"/>
                        <a:t>urlopen</a:t>
                      </a:r>
                      <a:r>
                        <a:rPr dirty="0"/>
                        <a:t>(</a:t>
                      </a:r>
                      <a:r>
                        <a:rPr dirty="0" err="1"/>
                        <a:t>url</a:t>
                      </a:r>
                      <a:r>
                        <a:rPr dirty="0"/>
                        <a:t>)</a:t>
                      </a:r>
                    </a:p>
                    <a:p>
                      <a:pPr algn="l">
                        <a:defRPr sz="1400">
                          <a:latin typeface="NanumSquareR"/>
                          <a:ea typeface="NanumSquareR"/>
                          <a:cs typeface="NanumSquareR"/>
                          <a:sym typeface="NanumSquareR"/>
                        </a:defRPr>
                      </a:pPr>
                      <a:r>
                        <a:rPr dirty="0"/>
                        <a:t>html = </a:t>
                      </a:r>
                      <a:r>
                        <a:rPr dirty="0" err="1"/>
                        <a:t>res.read</a:t>
                      </a:r>
                      <a:r>
                        <a:rPr dirty="0"/>
                        <a:t>()</a:t>
                      </a:r>
                    </a:p>
                    <a:p>
                      <a:pPr algn="l">
                        <a:defRPr sz="1400">
                          <a:latin typeface="NanumSquareR"/>
                          <a:ea typeface="NanumSquareR"/>
                          <a:cs typeface="NanumSquareR"/>
                          <a:sym typeface="NanumSquareR"/>
                        </a:defRPr>
                      </a:pPr>
                      <a:r>
                        <a:rPr dirty="0" err="1"/>
                        <a:t>bs_obj</a:t>
                      </a:r>
                      <a:r>
                        <a:rPr dirty="0"/>
                        <a:t> = </a:t>
                      </a:r>
                      <a:r>
                        <a:rPr dirty="0" err="1"/>
                        <a:t>BeautifulSoup</a:t>
                      </a:r>
                      <a:r>
                        <a:rPr dirty="0"/>
                        <a:t>(html, "</a:t>
                      </a:r>
                      <a:r>
                        <a:rPr dirty="0" err="1"/>
                        <a:t>html.parser</a:t>
                      </a:r>
                      <a:r>
                        <a:rPr dirty="0"/>
                        <a:t>")</a:t>
                      </a:r>
                    </a:p>
                    <a:p>
                      <a:pPr algn="l">
                        <a:defRPr sz="1400">
                          <a:latin typeface="NanumSquareR"/>
                          <a:ea typeface="NanumSquareR"/>
                          <a:cs typeface="NanumSquareR"/>
                          <a:sym typeface="NanumSquareR"/>
                        </a:defRPr>
                      </a:pPr>
                      <a:r>
                        <a:rPr dirty="0" err="1"/>
                        <a:t>class_contents</a:t>
                      </a:r>
                      <a:r>
                        <a:rPr dirty="0"/>
                        <a:t> = </a:t>
                      </a:r>
                      <a:r>
                        <a:rPr dirty="0" err="1"/>
                        <a:t>bs_obj.find</a:t>
                      </a:r>
                      <a:r>
                        <a:rPr dirty="0"/>
                        <a:t>('section', {'class' : 'contents'})</a:t>
                      </a:r>
                    </a:p>
                    <a:p>
                      <a:pPr algn="l">
                        <a:defRPr sz="1400">
                          <a:latin typeface="NanumSquareR"/>
                          <a:ea typeface="NanumSquareR"/>
                          <a:cs typeface="NanumSquareR"/>
                          <a:sym typeface="NanumSquareR"/>
                        </a:defRPr>
                      </a:pPr>
                      <a:r>
                        <a:rPr dirty="0" err="1"/>
                        <a:t>addrs</a:t>
                      </a:r>
                      <a:r>
                        <a:rPr dirty="0"/>
                        <a:t> = </a:t>
                      </a:r>
                      <a:r>
                        <a:rPr dirty="0" err="1"/>
                        <a:t>class_contents.findAll</a:t>
                      </a:r>
                      <a:r>
                        <a:rPr dirty="0"/>
                        <a:t>('td')</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0"/>
                  </a:ext>
                </a:extLst>
              </a:tr>
              <a:tr h="3553840">
                <a:tc>
                  <a:txBody>
                    <a:bodyPr/>
                    <a:lstStyle/>
                    <a:p>
                      <a:pPr>
                        <a:defRPr sz="1400">
                          <a:latin typeface="NanumSquareR"/>
                          <a:ea typeface="NanumSquareR"/>
                          <a:cs typeface="NanumSquareR"/>
                          <a:sym typeface="NanumSquareR"/>
                        </a:defRPr>
                      </a:pPr>
                      <a:r>
                        <a:t>빈 리스트 생성 후</a:t>
                      </a:r>
                    </a:p>
                    <a:p>
                      <a:pPr>
                        <a:defRPr sz="1400">
                          <a:latin typeface="NanumSquareR"/>
                          <a:ea typeface="NanumSquareR"/>
                          <a:cs typeface="NanumSquareR"/>
                          <a:sym typeface="NanumSquareR"/>
                        </a:defRPr>
                      </a:pPr>
                      <a:r>
                        <a:t>각 병원 정보를</a:t>
                      </a:r>
                    </a:p>
                    <a:p>
                      <a:pPr>
                        <a:defRPr sz="1400">
                          <a:latin typeface="NanumSquareR"/>
                          <a:ea typeface="NanumSquareR"/>
                          <a:cs typeface="NanumSquareR"/>
                          <a:sym typeface="NanumSquareR"/>
                        </a:defRPr>
                      </a:pPr>
                      <a:r>
                        <a:t>데이터 프레임에 저장</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400">
                          <a:latin typeface="NanumSquareR"/>
                          <a:ea typeface="NanumSquareR"/>
                          <a:cs typeface="NanumSquareR"/>
                          <a:sym typeface="NanumSquareR"/>
                        </a:defRPr>
                      </a:pPr>
                      <a:r>
                        <a:rPr dirty="0" err="1"/>
                        <a:t>ch_index</a:t>
                      </a:r>
                      <a:r>
                        <a:rPr dirty="0"/>
                        <a:t> = []</a:t>
                      </a:r>
                    </a:p>
                    <a:p>
                      <a:pPr algn="l">
                        <a:defRPr sz="1400">
                          <a:latin typeface="NanumSquareR"/>
                          <a:ea typeface="NanumSquareR"/>
                          <a:cs typeface="NanumSquareR"/>
                          <a:sym typeface="NanumSquareR"/>
                        </a:defRPr>
                      </a:pPr>
                      <a:r>
                        <a:rPr dirty="0" err="1"/>
                        <a:t>ch_name</a:t>
                      </a:r>
                      <a:r>
                        <a:rPr dirty="0"/>
                        <a:t> = []</a:t>
                      </a:r>
                    </a:p>
                    <a:p>
                      <a:pPr algn="l">
                        <a:defRPr sz="1400">
                          <a:latin typeface="NanumSquareR"/>
                          <a:ea typeface="NanumSquareR"/>
                          <a:cs typeface="NanumSquareR"/>
                          <a:sym typeface="NanumSquareR"/>
                        </a:defRPr>
                      </a:pPr>
                      <a:r>
                        <a:rPr dirty="0" err="1"/>
                        <a:t>ch_address</a:t>
                      </a:r>
                      <a:r>
                        <a:rPr dirty="0"/>
                        <a:t> = []</a:t>
                      </a:r>
                    </a:p>
                    <a:p>
                      <a:pPr algn="l">
                        <a:defRPr sz="1400">
                          <a:latin typeface="NanumSquareR"/>
                          <a:ea typeface="NanumSquareR"/>
                          <a:cs typeface="NanumSquareR"/>
                          <a:sym typeface="NanumSquareR"/>
                        </a:defRPr>
                      </a:pPr>
                      <a:r>
                        <a:rPr dirty="0" err="1"/>
                        <a:t>ch_tel</a:t>
                      </a:r>
                      <a:r>
                        <a:rPr dirty="0"/>
                        <a:t> = []</a:t>
                      </a:r>
                    </a:p>
                    <a:p>
                      <a:pPr algn="l">
                        <a:defRPr sz="1400">
                          <a:latin typeface="NanumSquareR"/>
                          <a:ea typeface="NanumSquareR"/>
                          <a:cs typeface="NanumSquareR"/>
                          <a:sym typeface="NanumSquareR"/>
                        </a:defRPr>
                      </a:pPr>
                      <a:r>
                        <a:rPr dirty="0" err="1"/>
                        <a:t>ch_hospital_category</a:t>
                      </a:r>
                      <a:r>
                        <a:rPr dirty="0"/>
                        <a:t> = []</a:t>
                      </a:r>
                    </a:p>
                    <a:p>
                      <a:pPr algn="l">
                        <a:defRPr sz="1400">
                          <a:latin typeface="NanumSquareR"/>
                          <a:ea typeface="NanumSquareR"/>
                          <a:cs typeface="NanumSquareR"/>
                          <a:sym typeface="NanumSquareR"/>
                        </a:defRPr>
                      </a:pPr>
                      <a:endParaRPr dirty="0"/>
                    </a:p>
                    <a:p>
                      <a:pPr algn="l">
                        <a:defRPr sz="1400">
                          <a:latin typeface="NanumSquareR"/>
                          <a:ea typeface="NanumSquareR"/>
                          <a:cs typeface="NanumSquareR"/>
                          <a:sym typeface="NanumSquareR"/>
                        </a:defRPr>
                      </a:pPr>
                      <a:r>
                        <a:rPr dirty="0"/>
                        <a:t>for </a:t>
                      </a:r>
                      <a:r>
                        <a:rPr dirty="0" err="1"/>
                        <a:t>i</a:t>
                      </a:r>
                      <a:r>
                        <a:rPr dirty="0"/>
                        <a:t> in range(0,len(text)) :</a:t>
                      </a:r>
                    </a:p>
                    <a:p>
                      <a:pPr algn="l">
                        <a:defRPr sz="1400">
                          <a:latin typeface="NanumSquareR"/>
                          <a:ea typeface="NanumSquareR"/>
                          <a:cs typeface="NanumSquareR"/>
                          <a:sym typeface="NanumSquareR"/>
                        </a:defRPr>
                      </a:pPr>
                      <a:r>
                        <a:rPr dirty="0"/>
                        <a:t>    if i%5 ==1:</a:t>
                      </a:r>
                    </a:p>
                    <a:p>
                      <a:pPr algn="l">
                        <a:defRPr sz="1400">
                          <a:latin typeface="NanumSquareR"/>
                          <a:ea typeface="NanumSquareR"/>
                          <a:cs typeface="NanumSquareR"/>
                          <a:sym typeface="NanumSquareR"/>
                        </a:defRPr>
                      </a:pPr>
                      <a:r>
                        <a:rPr dirty="0"/>
                        <a:t>        </a:t>
                      </a:r>
                      <a:r>
                        <a:rPr dirty="0" err="1"/>
                        <a:t>ch_name.append</a:t>
                      </a:r>
                      <a:r>
                        <a:rPr dirty="0"/>
                        <a:t>(text[</a:t>
                      </a:r>
                      <a:r>
                        <a:rPr dirty="0" err="1"/>
                        <a:t>i</a:t>
                      </a:r>
                      <a:r>
                        <a:rPr dirty="0"/>
                        <a:t>])</a:t>
                      </a:r>
                    </a:p>
                    <a:p>
                      <a:pPr algn="l">
                        <a:defRPr sz="1400">
                          <a:latin typeface="NanumSquareR"/>
                          <a:ea typeface="NanumSquareR"/>
                          <a:cs typeface="NanumSquareR"/>
                          <a:sym typeface="NanumSquareR"/>
                        </a:defRPr>
                      </a:pPr>
                      <a:r>
                        <a:rPr dirty="0"/>
                        <a:t>    </a:t>
                      </a:r>
                      <a:r>
                        <a:rPr dirty="0" err="1"/>
                        <a:t>elif</a:t>
                      </a:r>
                      <a:r>
                        <a:rPr dirty="0"/>
                        <a:t> i%5 ==2:</a:t>
                      </a:r>
                    </a:p>
                    <a:p>
                      <a:pPr algn="l">
                        <a:defRPr sz="1400">
                          <a:latin typeface="NanumSquareR"/>
                          <a:ea typeface="NanumSquareR"/>
                          <a:cs typeface="NanumSquareR"/>
                          <a:sym typeface="NanumSquareR"/>
                        </a:defRPr>
                      </a:pPr>
                      <a:r>
                        <a:rPr dirty="0"/>
                        <a:t>        </a:t>
                      </a:r>
                      <a:r>
                        <a:rPr dirty="0" err="1"/>
                        <a:t>ch_address.append</a:t>
                      </a:r>
                      <a:r>
                        <a:rPr dirty="0"/>
                        <a:t>(text[</a:t>
                      </a:r>
                      <a:r>
                        <a:rPr dirty="0" err="1"/>
                        <a:t>i</a:t>
                      </a:r>
                      <a:r>
                        <a:rPr dirty="0"/>
                        <a:t>])</a:t>
                      </a:r>
                    </a:p>
                    <a:p>
                      <a:pPr algn="l">
                        <a:defRPr sz="1400">
                          <a:latin typeface="NanumSquareR"/>
                          <a:ea typeface="NanumSquareR"/>
                          <a:cs typeface="NanumSquareR"/>
                          <a:sym typeface="NanumSquareR"/>
                        </a:defRPr>
                      </a:pPr>
                      <a:r>
                        <a:rPr dirty="0"/>
                        <a:t>    </a:t>
                      </a:r>
                      <a:r>
                        <a:rPr dirty="0" err="1"/>
                        <a:t>elif</a:t>
                      </a:r>
                      <a:r>
                        <a:rPr dirty="0"/>
                        <a:t> i%5 ==3:</a:t>
                      </a:r>
                    </a:p>
                    <a:p>
                      <a:pPr algn="l">
                        <a:defRPr sz="1400">
                          <a:latin typeface="NanumSquareR"/>
                          <a:ea typeface="NanumSquareR"/>
                          <a:cs typeface="NanumSquareR"/>
                          <a:sym typeface="NanumSquareR"/>
                        </a:defRPr>
                      </a:pPr>
                      <a:r>
                        <a:rPr dirty="0"/>
                        <a:t>        </a:t>
                      </a:r>
                      <a:r>
                        <a:rPr dirty="0" err="1"/>
                        <a:t>ch_tel.append</a:t>
                      </a:r>
                      <a:r>
                        <a:rPr dirty="0"/>
                        <a:t>(text[</a:t>
                      </a:r>
                      <a:r>
                        <a:rPr dirty="0" err="1"/>
                        <a:t>i</a:t>
                      </a:r>
                      <a:r>
                        <a:rPr dirty="0"/>
                        <a:t>])</a:t>
                      </a:r>
                    </a:p>
                    <a:p>
                      <a:pPr algn="l">
                        <a:defRPr sz="1400">
                          <a:latin typeface="NanumSquareR"/>
                          <a:ea typeface="NanumSquareR"/>
                          <a:cs typeface="NanumSquareR"/>
                          <a:sym typeface="NanumSquareR"/>
                        </a:defRPr>
                      </a:pPr>
                      <a:r>
                        <a:rPr dirty="0"/>
                        <a:t>    </a:t>
                      </a:r>
                      <a:r>
                        <a:rPr dirty="0" err="1"/>
                        <a:t>elif</a:t>
                      </a:r>
                      <a:r>
                        <a:rPr dirty="0"/>
                        <a:t> i%5 == 4:</a:t>
                      </a:r>
                    </a:p>
                    <a:p>
                      <a:pPr algn="l">
                        <a:defRPr sz="1400">
                          <a:latin typeface="NanumSquareR"/>
                          <a:ea typeface="NanumSquareR"/>
                          <a:cs typeface="NanumSquareR"/>
                          <a:sym typeface="NanumSquareR"/>
                        </a:defRPr>
                      </a:pPr>
                      <a:r>
                        <a:rPr dirty="0"/>
                        <a:t>        </a:t>
                      </a:r>
                      <a:r>
                        <a:rPr dirty="0" err="1"/>
                        <a:t>ch_hospital_category.append</a:t>
                      </a:r>
                      <a:r>
                        <a:rPr dirty="0"/>
                        <a:t>(text[</a:t>
                      </a:r>
                      <a:r>
                        <a:rPr dirty="0" err="1"/>
                        <a:t>i</a:t>
                      </a:r>
                      <a:r>
                        <a:rPr dirty="0"/>
                        <a:t>])    </a:t>
                      </a:r>
                    </a:p>
                    <a:p>
                      <a:pPr algn="l">
                        <a:defRPr sz="1400">
                          <a:latin typeface="NanumSquareR"/>
                          <a:ea typeface="NanumSquareR"/>
                          <a:cs typeface="NanumSquareR"/>
                          <a:sym typeface="NanumSquareR"/>
                        </a:defRPr>
                      </a:pPr>
                      <a:r>
                        <a:rPr dirty="0"/>
                        <a:t>    else:</a:t>
                      </a:r>
                    </a:p>
                    <a:p>
                      <a:pPr algn="l">
                        <a:defRPr sz="1400">
                          <a:latin typeface="NanumSquareR"/>
                          <a:ea typeface="NanumSquareR"/>
                          <a:cs typeface="NanumSquareR"/>
                          <a:sym typeface="NanumSquareR"/>
                        </a:defRPr>
                      </a:pPr>
                      <a:r>
                        <a:rPr dirty="0"/>
                        <a:t>        </a:t>
                      </a:r>
                      <a:r>
                        <a:rPr dirty="0" err="1"/>
                        <a:t>ch_index.append</a:t>
                      </a:r>
                      <a:r>
                        <a:rPr dirty="0"/>
                        <a:t>(text[</a:t>
                      </a:r>
                      <a:r>
                        <a:rPr dirty="0" err="1"/>
                        <a:t>i</a:t>
                      </a:r>
                      <a:r>
                        <a:rPr dirty="0"/>
                        <a:t>])</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1"/>
                  </a:ext>
                </a:extLst>
              </a:tr>
            </a:tbl>
          </a:graphicData>
        </a:graphic>
      </p:graphicFrame>
      <p:pic>
        <p:nvPicPr>
          <p:cNvPr id="387" name="0-6-1충남응급실현황(after).png" descr="0-6-1충남응급실현황(after).png"/>
          <p:cNvPicPr>
            <a:picLocks noChangeAspect="1"/>
          </p:cNvPicPr>
          <p:nvPr/>
        </p:nvPicPr>
        <p:blipFill>
          <a:blip r:embed="rId3"/>
          <a:srcRect b="16165"/>
          <a:stretch>
            <a:fillRect/>
          </a:stretch>
        </p:blipFill>
        <p:spPr>
          <a:xfrm>
            <a:off x="6658595" y="2110113"/>
            <a:ext cx="6040933" cy="1400787"/>
          </a:xfrm>
          <a:prstGeom prst="rect">
            <a:avLst/>
          </a:prstGeom>
          <a:ln w="12700">
            <a:miter lim="400000"/>
          </a:ln>
        </p:spPr>
      </p:pic>
      <p:sp>
        <p:nvSpPr>
          <p:cNvPr id="372"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73"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74"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375"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376"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377"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378"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379"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grpSp>
        <p:nvGrpSpPr>
          <p:cNvPr id="383" name="그룹"/>
          <p:cNvGrpSpPr/>
          <p:nvPr/>
        </p:nvGrpSpPr>
        <p:grpSpPr>
          <a:xfrm>
            <a:off x="193664" y="2110113"/>
            <a:ext cx="12505632" cy="6150656"/>
            <a:chOff x="-1" y="-214067"/>
            <a:chExt cx="12505629" cy="6150654"/>
          </a:xfrm>
        </p:grpSpPr>
        <p:pic>
          <p:nvPicPr>
            <p:cNvPr id="380" name="0-6-1충남응급실현황.png" descr="0-6-1충남응급실현황.png"/>
            <p:cNvPicPr>
              <a:picLocks noChangeAspect="1"/>
            </p:cNvPicPr>
            <p:nvPr/>
          </p:nvPicPr>
          <p:blipFill>
            <a:blip r:embed="rId4"/>
            <a:stretch>
              <a:fillRect/>
            </a:stretch>
          </p:blipFill>
          <p:spPr>
            <a:xfrm>
              <a:off x="-1" y="0"/>
              <a:ext cx="5964768" cy="5936587"/>
            </a:xfrm>
            <a:prstGeom prst="rect">
              <a:avLst/>
            </a:prstGeom>
            <a:ln w="12700" cap="flat">
              <a:noFill/>
              <a:miter lim="400000"/>
            </a:ln>
            <a:effectLst/>
          </p:spPr>
        </p:pic>
        <p:sp>
          <p:nvSpPr>
            <p:cNvPr id="381" name="직사각형"/>
            <p:cNvSpPr/>
            <p:nvPr/>
          </p:nvSpPr>
          <p:spPr>
            <a:xfrm>
              <a:off x="1392346" y="472259"/>
              <a:ext cx="2770000" cy="5450207"/>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82" name="직사각형"/>
            <p:cNvSpPr/>
            <p:nvPr/>
          </p:nvSpPr>
          <p:spPr>
            <a:xfrm>
              <a:off x="5166114" y="472259"/>
              <a:ext cx="758421" cy="3947180"/>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19" name="직사각형">
              <a:extLst>
                <a:ext uri="{FF2B5EF4-FFF2-40B4-BE49-F238E27FC236}">
                  <a16:creationId xmlns:a16="http://schemas.microsoft.com/office/drawing/2014/main" id="{AEC416AF-70D7-442E-B5F0-DF6C7A0593B8}"/>
                </a:ext>
              </a:extLst>
            </p:cNvPr>
            <p:cNvSpPr/>
            <p:nvPr/>
          </p:nvSpPr>
          <p:spPr>
            <a:xfrm rot="5400000">
              <a:off x="11062330" y="-256579"/>
              <a:ext cx="1400786" cy="1485810"/>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grpSp>
      <p:sp>
        <p:nvSpPr>
          <p:cNvPr id="385" name="&lt;충남 응급의료 기관 정보&gt;"/>
          <p:cNvSpPr txBox="1"/>
          <p:nvPr/>
        </p:nvSpPr>
        <p:spPr>
          <a:xfrm>
            <a:off x="2267764" y="1964714"/>
            <a:ext cx="1938656" cy="274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latin typeface="+mn-lt"/>
                <a:ea typeface="+mn-ea"/>
                <a:cs typeface="+mn-cs"/>
                <a:sym typeface="NanumSquare Regular"/>
              </a:defRPr>
            </a:lvl1pPr>
          </a:lstStyle>
          <a:p>
            <a:r>
              <a:t>&lt;충남 응급의료 기관 정보&gt;</a:t>
            </a:r>
          </a:p>
        </p:txBody>
      </p:sp>
      <p:sp>
        <p:nvSpPr>
          <p:cNvPr id="386" name="삼각형"/>
          <p:cNvSpPr/>
          <p:nvPr/>
        </p:nvSpPr>
        <p:spPr>
          <a:xfrm rot="13460346">
            <a:off x="6203584" y="5067837"/>
            <a:ext cx="286881" cy="2868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92"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93"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394"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395"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39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397"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398"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399" name="0-6-2전라남도응급실현황(after).png" descr="0-6-2전라남도응급실현황(after).png"/>
          <p:cNvPicPr>
            <a:picLocks noChangeAspect="1"/>
          </p:cNvPicPr>
          <p:nvPr/>
        </p:nvPicPr>
        <p:blipFill>
          <a:blip r:embed="rId3"/>
          <a:stretch>
            <a:fillRect/>
          </a:stretch>
        </p:blipFill>
        <p:spPr>
          <a:xfrm>
            <a:off x="2459240" y="2975135"/>
            <a:ext cx="8115698" cy="1608250"/>
          </a:xfrm>
          <a:prstGeom prst="rect">
            <a:avLst/>
          </a:prstGeom>
          <a:ln w="12700">
            <a:miter lim="400000"/>
          </a:ln>
        </p:spPr>
      </p:pic>
      <p:pic>
        <p:nvPicPr>
          <p:cNvPr id="400" name="0-6-3제주도응급실현황(after).png" descr="0-6-3제주도응급실현황(after).png"/>
          <p:cNvPicPr>
            <a:picLocks noChangeAspect="1"/>
          </p:cNvPicPr>
          <p:nvPr/>
        </p:nvPicPr>
        <p:blipFill>
          <a:blip r:embed="rId4"/>
          <a:srcRect b="13621"/>
          <a:stretch>
            <a:fillRect/>
          </a:stretch>
        </p:blipFill>
        <p:spPr>
          <a:xfrm>
            <a:off x="2429862" y="4576290"/>
            <a:ext cx="8115807" cy="2128292"/>
          </a:xfrm>
          <a:prstGeom prst="rect">
            <a:avLst/>
          </a:prstGeom>
          <a:ln w="12700">
            <a:miter lim="400000"/>
          </a:ln>
        </p:spPr>
      </p:pic>
      <p:sp>
        <p:nvSpPr>
          <p:cNvPr id="401" name="&lt;충남, 전남, 제주 응급의료 기관 정보&gt;"/>
          <p:cNvSpPr txBox="1"/>
          <p:nvPr/>
        </p:nvSpPr>
        <p:spPr>
          <a:xfrm>
            <a:off x="5150865" y="2644326"/>
            <a:ext cx="2703069" cy="274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latin typeface="+mn-lt"/>
                <a:ea typeface="+mn-ea"/>
                <a:cs typeface="+mn-cs"/>
                <a:sym typeface="NanumSquare Regular"/>
              </a:defRPr>
            </a:lvl1pPr>
          </a:lstStyle>
          <a:p>
            <a:r>
              <a:t>&lt;충남, 전남, 제주 응급의료 기관 정보&gt;</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06"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07"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408"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409"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410"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411"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412"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413" name="0-10전남충남사고다발지역연결.png" descr="0-10전남충남사고다발지역연결.png"/>
          <p:cNvPicPr>
            <a:picLocks noChangeAspect="1"/>
          </p:cNvPicPr>
          <p:nvPr/>
        </p:nvPicPr>
        <p:blipFill>
          <a:blip r:embed="rId3"/>
          <a:stretch>
            <a:fillRect/>
          </a:stretch>
        </p:blipFill>
        <p:spPr>
          <a:xfrm>
            <a:off x="2480009" y="1536111"/>
            <a:ext cx="8044782" cy="5393546"/>
          </a:xfrm>
          <a:prstGeom prst="rect">
            <a:avLst/>
          </a:prstGeom>
          <a:ln w="12700">
            <a:miter lim="400000"/>
          </a:ln>
        </p:spPr>
      </p:pic>
      <p:graphicFrame>
        <p:nvGraphicFramePr>
          <p:cNvPr id="414" name="표"/>
          <p:cNvGraphicFramePr/>
          <p:nvPr/>
        </p:nvGraphicFramePr>
        <p:xfrm>
          <a:off x="2285631" y="7430258"/>
          <a:ext cx="8806773" cy="689510"/>
        </p:xfrm>
        <a:graphic>
          <a:graphicData uri="http://schemas.openxmlformats.org/drawingml/2006/table">
            <a:tbl>
              <a:tblPr>
                <a:tableStyleId>{4C3C2611-4C71-4FC5-86AE-919BDF0F9419}</a:tableStyleId>
              </a:tblPr>
              <a:tblGrid>
                <a:gridCol w="3177483">
                  <a:extLst>
                    <a:ext uri="{9D8B030D-6E8A-4147-A177-3AD203B41FA5}">
                      <a16:colId xmlns:a16="http://schemas.microsoft.com/office/drawing/2014/main" val="20000"/>
                    </a:ext>
                  </a:extLst>
                </a:gridCol>
                <a:gridCol w="5629290">
                  <a:extLst>
                    <a:ext uri="{9D8B030D-6E8A-4147-A177-3AD203B41FA5}">
                      <a16:colId xmlns:a16="http://schemas.microsoft.com/office/drawing/2014/main" val="20001"/>
                    </a:ext>
                  </a:extLst>
                </a:gridCol>
              </a:tblGrid>
              <a:tr h="689510">
                <a:tc>
                  <a:txBody>
                    <a:bodyPr/>
                    <a:lstStyle/>
                    <a:p>
                      <a:pPr>
                        <a:defRPr sz="1800"/>
                      </a:pPr>
                      <a:r>
                        <a:rPr sz="1400">
                          <a:latin typeface="NanumSquareR"/>
                          <a:ea typeface="NanumSquareR"/>
                          <a:cs typeface="NanumSquareR"/>
                          <a:sym typeface="NanumSquareR"/>
                        </a:rPr>
                        <a:t>충남, 전남 사고다발 지역과
응급실 간의 거리 데이터 결합</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merge_chung_jeon = pd.concat([chungnam_distance,jeonnam_distance],axis=0)</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0"/>
                  </a:ext>
                </a:extLst>
              </a:tr>
            </a:tbl>
          </a:graphicData>
        </a:graphic>
      </p:graphicFrame>
      <p:sp>
        <p:nvSpPr>
          <p:cNvPr id="2" name="직사각형 1">
            <a:extLst>
              <a:ext uri="{FF2B5EF4-FFF2-40B4-BE49-F238E27FC236}">
                <a16:creationId xmlns:a16="http://schemas.microsoft.com/office/drawing/2014/main" id="{6063E355-F72E-4164-98CB-2EB45BAA1C07}"/>
              </a:ext>
            </a:extLst>
          </p:cNvPr>
          <p:cNvSpPr/>
          <p:nvPr/>
        </p:nvSpPr>
        <p:spPr>
          <a:xfrm>
            <a:off x="7482998" y="1678821"/>
            <a:ext cx="784702" cy="287258"/>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lang="ko-KR" altLang="en-US" sz="1200" b="1">
                <a:solidFill>
                  <a:schemeClr val="bg2">
                    <a:lumMod val="50000"/>
                  </a:schemeClr>
                </a:solidFill>
              </a:rPr>
              <a:t>거리</a:t>
            </a:r>
            <a:r>
              <a:rPr lang="en-US" altLang="ko-KR" sz="1200" b="1">
                <a:solidFill>
                  <a:schemeClr val="bg2">
                    <a:lumMod val="50000"/>
                  </a:schemeClr>
                </a:solidFill>
              </a:rPr>
              <a:t>(</a:t>
            </a:r>
            <a:r>
              <a:rPr kumimoji="0" lang="en-US" altLang="ko-KR" sz="1200" b="1" i="0" u="none" strike="noStrike" cap="none" spc="0" normalizeH="0" baseline="0">
                <a:ln>
                  <a:noFill/>
                </a:ln>
                <a:solidFill>
                  <a:schemeClr val="bg2">
                    <a:lumMod val="50000"/>
                  </a:schemeClr>
                </a:solidFill>
                <a:effectLst/>
                <a:uFillTx/>
                <a:latin typeface="Helvetica Neue"/>
                <a:ea typeface="Helvetica Neue"/>
                <a:cs typeface="Helvetica Neue"/>
                <a:sym typeface="Helvetica Neue"/>
              </a:rPr>
              <a:t>m)</a:t>
            </a:r>
            <a:endParaRPr kumimoji="0" lang="ko-KR" altLang="en-US" sz="1200" b="1" i="0" u="none" strike="noStrike" cap="none" spc="0" normalizeH="0" baseline="0">
              <a:ln>
                <a:noFill/>
              </a:ln>
              <a:solidFill>
                <a:schemeClr val="bg2">
                  <a:lumMod val="50000"/>
                </a:schemeClr>
              </a:solidFill>
              <a:effectLst/>
              <a:uFillTx/>
              <a:latin typeface="Helvetica Neue"/>
              <a:ea typeface="Helvetica Neue"/>
              <a:cs typeface="Helvetica Neue"/>
              <a:sym typeface="Helvetica Neue"/>
            </a:endParaRPr>
          </a:p>
        </p:txBody>
      </p:sp>
      <p:sp>
        <p:nvSpPr>
          <p:cNvPr id="15" name="직사각형 14">
            <a:extLst>
              <a:ext uri="{FF2B5EF4-FFF2-40B4-BE49-F238E27FC236}">
                <a16:creationId xmlns:a16="http://schemas.microsoft.com/office/drawing/2014/main" id="{35ED2D67-4442-47B2-A343-1141277CA4B7}"/>
              </a:ext>
            </a:extLst>
          </p:cNvPr>
          <p:cNvSpPr/>
          <p:nvPr/>
        </p:nvSpPr>
        <p:spPr>
          <a:xfrm>
            <a:off x="8968898" y="4460737"/>
            <a:ext cx="784702" cy="287258"/>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lang="ko-KR" altLang="en-US" sz="1200" b="1">
                <a:solidFill>
                  <a:schemeClr val="bg2">
                    <a:lumMod val="50000"/>
                  </a:schemeClr>
                </a:solidFill>
              </a:rPr>
              <a:t>거리</a:t>
            </a:r>
            <a:r>
              <a:rPr lang="en-US" altLang="ko-KR" sz="1200" b="1">
                <a:solidFill>
                  <a:schemeClr val="bg2">
                    <a:lumMod val="50000"/>
                  </a:schemeClr>
                </a:solidFill>
              </a:rPr>
              <a:t>(</a:t>
            </a:r>
            <a:r>
              <a:rPr kumimoji="0" lang="en-US" altLang="ko-KR" sz="1200" b="1" i="0" u="none" strike="noStrike" cap="none" spc="0" normalizeH="0" baseline="0">
                <a:ln>
                  <a:noFill/>
                </a:ln>
                <a:solidFill>
                  <a:schemeClr val="bg2">
                    <a:lumMod val="50000"/>
                  </a:schemeClr>
                </a:solidFill>
                <a:effectLst/>
                <a:uFillTx/>
                <a:latin typeface="Helvetica Neue"/>
                <a:ea typeface="Helvetica Neue"/>
                <a:cs typeface="Helvetica Neue"/>
                <a:sym typeface="Helvetica Neue"/>
              </a:rPr>
              <a:t>m)</a:t>
            </a:r>
            <a:endParaRPr kumimoji="0" lang="ko-KR" altLang="en-US" sz="1200" b="1" i="0" u="none" strike="noStrike" cap="none" spc="0" normalizeH="0" baseline="0">
              <a:ln>
                <a:noFill/>
              </a:ln>
              <a:solidFill>
                <a:schemeClr val="bg2">
                  <a:lumMod val="50000"/>
                </a:schemeClr>
              </a:solidFill>
              <a:effectLst/>
              <a:uFillTx/>
              <a:latin typeface="Helvetica Neue"/>
              <a:ea typeface="Helvetica Neue"/>
              <a:cs typeface="Helvetica Neue"/>
              <a:sym typeface="Helvetica Neue"/>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데이터 시각화"/>
          <p:cNvSpPr txBox="1"/>
          <p:nvPr/>
        </p:nvSpPr>
        <p:spPr>
          <a:xfrm>
            <a:off x="4632325" y="4473574"/>
            <a:ext cx="3740151" cy="806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r>
              <a:t>데이터 시각화</a:t>
            </a:r>
          </a:p>
        </p:txBody>
      </p:sp>
      <p:sp>
        <p:nvSpPr>
          <p:cNvPr id="419"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20"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23"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24"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425"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426"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427"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428"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429"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03-4 데이터 시각화</a:t>
            </a:r>
          </a:p>
        </p:txBody>
      </p:sp>
      <p:pic>
        <p:nvPicPr>
          <p:cNvPr id="430" name="1-1-1_시각화_연령대별_사상자수_대비_사망자_비율(결과).png" descr="1-1-1_시각화_연령대별_사상자수_대비_사망자_비율(결과).png"/>
          <p:cNvPicPr>
            <a:picLocks noChangeAspect="1"/>
          </p:cNvPicPr>
          <p:nvPr/>
        </p:nvPicPr>
        <p:blipFill>
          <a:blip r:embed="rId3"/>
          <a:stretch>
            <a:fillRect/>
          </a:stretch>
        </p:blipFill>
        <p:spPr>
          <a:xfrm>
            <a:off x="198871" y="2643768"/>
            <a:ext cx="7631635" cy="4578982"/>
          </a:xfrm>
          <a:prstGeom prst="rect">
            <a:avLst/>
          </a:prstGeom>
          <a:ln w="12700">
            <a:miter lim="400000"/>
          </a:ln>
        </p:spPr>
      </p:pic>
      <p:pic>
        <p:nvPicPr>
          <p:cNvPr id="431" name="1-1-2_시각화_연령층별_사상자수_대비_사망자_비율(결과).png" descr="1-1-2_시각화_연령층별_사상자수_대비_사망자_비율(결과).png"/>
          <p:cNvPicPr>
            <a:picLocks noChangeAspect="1"/>
          </p:cNvPicPr>
          <p:nvPr/>
        </p:nvPicPr>
        <p:blipFill>
          <a:blip r:embed="rId4"/>
          <a:stretch>
            <a:fillRect/>
          </a:stretch>
        </p:blipFill>
        <p:spPr>
          <a:xfrm>
            <a:off x="7437411" y="2419019"/>
            <a:ext cx="4906288" cy="4906287"/>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36"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37"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438"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439"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440"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441"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pic>
        <p:nvPicPr>
          <p:cNvPr id="442" name="1-3-1_시각화_노인인구비율과_10만명당_노인_사망자수(결과).png" descr="1-3-1_시각화_노인인구비율과_10만명당_노인_사망자수(결과).png"/>
          <p:cNvPicPr>
            <a:picLocks noChangeAspect="1"/>
          </p:cNvPicPr>
          <p:nvPr/>
        </p:nvPicPr>
        <p:blipFill>
          <a:blip r:embed="rId3"/>
          <a:stretch>
            <a:fillRect/>
          </a:stretch>
        </p:blipFill>
        <p:spPr>
          <a:xfrm>
            <a:off x="63500" y="1777411"/>
            <a:ext cx="6755474" cy="6755477"/>
          </a:xfrm>
          <a:prstGeom prst="rect">
            <a:avLst/>
          </a:prstGeom>
          <a:ln w="12700">
            <a:miter lim="400000"/>
          </a:ln>
        </p:spPr>
      </p:pic>
      <p:pic>
        <p:nvPicPr>
          <p:cNvPr id="443" name="1-3-2_시각화_10만명당_노인_교통사망자수_가장높은지역_3곳(결과).png" descr="1-3-2_시각화_10만명당_노인_교통사망자수_가장높은지역_3곳(결과).png"/>
          <p:cNvPicPr>
            <a:picLocks noChangeAspect="1"/>
          </p:cNvPicPr>
          <p:nvPr/>
        </p:nvPicPr>
        <p:blipFill>
          <a:blip r:embed="rId4"/>
          <a:stretch>
            <a:fillRect/>
          </a:stretch>
        </p:blipFill>
        <p:spPr>
          <a:xfrm>
            <a:off x="6024635" y="1828203"/>
            <a:ext cx="6755476" cy="6755477"/>
          </a:xfrm>
          <a:prstGeom prst="rect">
            <a:avLst/>
          </a:prstGeom>
          <a:ln w="12700">
            <a:miter lim="400000"/>
          </a:ln>
        </p:spPr>
      </p:pic>
      <p:sp>
        <p:nvSpPr>
          <p:cNvPr id="444"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03-4 데이터 시각화</a:t>
            </a:r>
          </a:p>
        </p:txBody>
      </p:sp>
      <p:sp>
        <p:nvSpPr>
          <p:cNvPr id="445" name="직사각형"/>
          <p:cNvSpPr/>
          <p:nvPr/>
        </p:nvSpPr>
        <p:spPr>
          <a:xfrm>
            <a:off x="923537" y="2763199"/>
            <a:ext cx="1065615" cy="2083414"/>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50"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51"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452"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453"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454"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455"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pic>
        <p:nvPicPr>
          <p:cNvPr id="456" name="1-2-1_시각화_사고유형별_노인_교통사고_사망_발생건수(결과).png" descr="1-2-1_시각화_사고유형별_노인_교통사고_사망_발생건수(결과).png"/>
          <p:cNvPicPr>
            <a:picLocks noChangeAspect="1"/>
          </p:cNvPicPr>
          <p:nvPr/>
        </p:nvPicPr>
        <p:blipFill>
          <a:blip r:embed="rId3"/>
          <a:stretch>
            <a:fillRect/>
          </a:stretch>
        </p:blipFill>
        <p:spPr>
          <a:xfrm>
            <a:off x="3009469" y="1780575"/>
            <a:ext cx="6985861" cy="6985862"/>
          </a:xfrm>
          <a:prstGeom prst="rect">
            <a:avLst/>
          </a:prstGeom>
          <a:ln w="12700">
            <a:miter lim="400000"/>
          </a:ln>
        </p:spPr>
      </p:pic>
      <p:sp>
        <p:nvSpPr>
          <p:cNvPr id="457"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03-4 데이터 시각화</a:t>
            </a:r>
          </a:p>
        </p:txBody>
      </p:sp>
      <p:sp>
        <p:nvSpPr>
          <p:cNvPr id="11" name="직사각형">
            <a:extLst>
              <a:ext uri="{FF2B5EF4-FFF2-40B4-BE49-F238E27FC236}">
                <a16:creationId xmlns:a16="http://schemas.microsoft.com/office/drawing/2014/main" id="{EC02E5C1-CFEC-4489-ABED-4192B0DF47D4}"/>
              </a:ext>
            </a:extLst>
          </p:cNvPr>
          <p:cNvSpPr/>
          <p:nvPr/>
        </p:nvSpPr>
        <p:spPr>
          <a:xfrm>
            <a:off x="3884453" y="7727403"/>
            <a:ext cx="1064920" cy="491244"/>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14" name="직사각형">
            <a:extLst>
              <a:ext uri="{FF2B5EF4-FFF2-40B4-BE49-F238E27FC236}">
                <a16:creationId xmlns:a16="http://schemas.microsoft.com/office/drawing/2014/main" id="{C26BD785-6244-4047-B574-440F7E74FBDA}"/>
              </a:ext>
            </a:extLst>
          </p:cNvPr>
          <p:cNvSpPr/>
          <p:nvPr/>
        </p:nvSpPr>
        <p:spPr>
          <a:xfrm>
            <a:off x="8238739" y="7741917"/>
            <a:ext cx="1064920" cy="491244"/>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77771"/>
        </a:solidFill>
        <a:effectLst/>
      </p:bgPr>
    </p:bg>
    <p:spTree>
      <p:nvGrpSpPr>
        <p:cNvPr id="1" name=""/>
        <p:cNvGrpSpPr/>
        <p:nvPr/>
      </p:nvGrpSpPr>
      <p:grpSpPr>
        <a:xfrm>
          <a:off x="0" y="0"/>
          <a:ext cx="0" cy="0"/>
          <a:chOff x="0" y="0"/>
          <a:chExt cx="0" cy="0"/>
        </a:xfrm>
      </p:grpSpPr>
      <p:pic>
        <p:nvPicPr>
          <p:cNvPr id="165" name="図 1" descr="図 1"/>
          <p:cNvPicPr>
            <a:picLocks noChangeAspect="1"/>
          </p:cNvPicPr>
          <p:nvPr/>
        </p:nvPicPr>
        <p:blipFill>
          <a:blip r:embed="rId3"/>
          <a:srcRect l="17243" t="16425" r="16372" b="22512"/>
          <a:stretch>
            <a:fillRect/>
          </a:stretch>
        </p:blipFill>
        <p:spPr>
          <a:xfrm>
            <a:off x="8588500" y="4105530"/>
            <a:ext cx="2571215" cy="3548052"/>
          </a:xfrm>
          <a:prstGeom prst="rect">
            <a:avLst/>
          </a:prstGeom>
          <a:ln w="12700">
            <a:miter lim="400000"/>
          </a:ln>
        </p:spPr>
      </p:pic>
      <p:sp>
        <p:nvSpPr>
          <p:cNvPr id="166" name="テキスト ボックス 2"/>
          <p:cNvSpPr txBox="1"/>
          <p:nvPr/>
        </p:nvSpPr>
        <p:spPr>
          <a:xfrm>
            <a:off x="1194189" y="909147"/>
            <a:ext cx="3467573" cy="9484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8766" tIns="48766" rIns="48766" bIns="48766">
            <a:spAutoFit/>
          </a:bodyPr>
          <a:lstStyle>
            <a:lvl1pPr algn="l" defTabSz="1300480">
              <a:defRPr sz="5600" b="1" spc="-112">
                <a:solidFill>
                  <a:srgbClr val="FFFFFF"/>
                </a:solidFill>
                <a:latin typeface="NanumSquareB"/>
                <a:ea typeface="NanumSquareB"/>
                <a:cs typeface="NanumSquareB"/>
                <a:sym typeface="NanumSquareB"/>
              </a:defRPr>
            </a:lvl1pPr>
          </a:lstStyle>
          <a:p>
            <a:r>
              <a:t>Contents</a:t>
            </a:r>
          </a:p>
        </p:txBody>
      </p:sp>
      <p:sp>
        <p:nvSpPr>
          <p:cNvPr id="167" name="テキスト ボックス 2"/>
          <p:cNvSpPr txBox="1"/>
          <p:nvPr/>
        </p:nvSpPr>
        <p:spPr>
          <a:xfrm>
            <a:off x="2892258" y="2700740"/>
            <a:ext cx="1979920" cy="5542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6" tIns="48766" rIns="48766" bIns="48766">
            <a:spAutoFit/>
          </a:bodyPr>
          <a:lstStyle>
            <a:lvl1pPr algn="r" defTabSz="1300480">
              <a:defRPr sz="2800" spc="-84">
                <a:solidFill>
                  <a:srgbClr val="FFFFFF"/>
                </a:solidFill>
                <a:latin typeface="NanumSquareR"/>
                <a:ea typeface="NanumSquareR"/>
                <a:cs typeface="NanumSquareR"/>
                <a:sym typeface="NanumSquareR"/>
              </a:defRPr>
            </a:lvl1pPr>
          </a:lstStyle>
          <a:p>
            <a:r>
              <a:t>프로젝트 배경</a:t>
            </a:r>
          </a:p>
        </p:txBody>
      </p:sp>
      <p:sp>
        <p:nvSpPr>
          <p:cNvPr id="168" name="テキスト ボックス 2"/>
          <p:cNvSpPr txBox="1"/>
          <p:nvPr/>
        </p:nvSpPr>
        <p:spPr>
          <a:xfrm>
            <a:off x="2886689" y="3823177"/>
            <a:ext cx="2156178" cy="554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6" tIns="48766" rIns="48766" bIns="48766">
            <a:spAutoFit/>
          </a:bodyPr>
          <a:lstStyle>
            <a:lvl1pPr algn="r" defTabSz="1300480">
              <a:defRPr sz="2800" spc="-84">
                <a:solidFill>
                  <a:srgbClr val="FFFFFF"/>
                </a:solidFill>
                <a:latin typeface="NanumSquareR"/>
                <a:ea typeface="NanumSquareR"/>
                <a:cs typeface="NanumSquareR"/>
                <a:sym typeface="NanumSquareR"/>
              </a:defRPr>
            </a:lvl1pPr>
          </a:lstStyle>
          <a:p>
            <a:r>
              <a:t>팀 구성 및 역할</a:t>
            </a:r>
          </a:p>
        </p:txBody>
      </p:sp>
      <p:grpSp>
        <p:nvGrpSpPr>
          <p:cNvPr id="171" name="그룹"/>
          <p:cNvGrpSpPr/>
          <p:nvPr/>
        </p:nvGrpSpPr>
        <p:grpSpPr>
          <a:xfrm>
            <a:off x="1646285" y="2634769"/>
            <a:ext cx="609499" cy="635882"/>
            <a:chOff x="0" y="0"/>
            <a:chExt cx="609497" cy="635881"/>
          </a:xfrm>
        </p:grpSpPr>
        <p:sp>
          <p:nvSpPr>
            <p:cNvPr id="169" name="TextBox 4"/>
            <p:cNvSpPr txBox="1"/>
            <p:nvPr/>
          </p:nvSpPr>
          <p:spPr>
            <a:xfrm>
              <a:off x="0" y="-1"/>
              <a:ext cx="609499" cy="41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6" tIns="48766" rIns="48766" bIns="48766" numCol="1" anchor="t">
              <a:spAutoFit/>
            </a:bodyPr>
            <a:lstStyle>
              <a:lvl1pPr defTabSz="1300480">
                <a:defRPr sz="2200" b="1" spc="-44">
                  <a:solidFill>
                    <a:srgbClr val="FFFFFF"/>
                  </a:solidFill>
                  <a:latin typeface="나눔고딕"/>
                  <a:ea typeface="나눔고딕"/>
                  <a:cs typeface="나눔고딕"/>
                  <a:sym typeface="나눔고딕"/>
                </a:defRPr>
              </a:lvl1pPr>
            </a:lstStyle>
            <a:p>
              <a:r>
                <a:t>01</a:t>
              </a:r>
            </a:p>
          </p:txBody>
        </p:sp>
        <p:sp>
          <p:nvSpPr>
            <p:cNvPr id="170" name="正方形/長方形 1"/>
            <p:cNvSpPr/>
            <p:nvPr/>
          </p:nvSpPr>
          <p:spPr>
            <a:xfrm>
              <a:off x="152241" y="356268"/>
              <a:ext cx="279614" cy="27961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z="2200" spc="-44">
                  <a:solidFill>
                    <a:srgbClr val="FFFFFF"/>
                  </a:solidFill>
                  <a:latin typeface="나눔고딕"/>
                  <a:ea typeface="나눔고딕"/>
                  <a:cs typeface="나눔고딕"/>
                  <a:sym typeface="나눔고딕"/>
                </a:defRPr>
              </a:pPr>
              <a:endParaRPr/>
            </a:p>
          </p:txBody>
        </p:sp>
      </p:grpSp>
      <p:sp>
        <p:nvSpPr>
          <p:cNvPr id="172" name="テキスト ボックス 2"/>
          <p:cNvSpPr txBox="1"/>
          <p:nvPr/>
        </p:nvSpPr>
        <p:spPr>
          <a:xfrm>
            <a:off x="2912587" y="4944812"/>
            <a:ext cx="2364975" cy="554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6" tIns="48766" rIns="48766" bIns="48766">
            <a:spAutoFit/>
          </a:bodyPr>
          <a:lstStyle>
            <a:lvl1pPr algn="r" defTabSz="1300480">
              <a:defRPr sz="2800" spc="-84">
                <a:solidFill>
                  <a:srgbClr val="FFFFFF"/>
                </a:solidFill>
                <a:latin typeface="NanumSquareR"/>
                <a:ea typeface="NanumSquareR"/>
                <a:cs typeface="NanumSquareR"/>
                <a:sym typeface="NanumSquareR"/>
              </a:defRPr>
            </a:lvl1pPr>
          </a:lstStyle>
          <a:p>
            <a:r>
              <a:t>수행절차 및 방법</a:t>
            </a:r>
          </a:p>
        </p:txBody>
      </p:sp>
      <p:sp>
        <p:nvSpPr>
          <p:cNvPr id="173" name="テキスト ボックス 2"/>
          <p:cNvSpPr txBox="1"/>
          <p:nvPr/>
        </p:nvSpPr>
        <p:spPr>
          <a:xfrm>
            <a:off x="2909802" y="6066447"/>
            <a:ext cx="2453105" cy="554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6" tIns="48766" rIns="48766" bIns="48766">
            <a:spAutoFit/>
          </a:bodyPr>
          <a:lstStyle>
            <a:lvl1pPr algn="r" defTabSz="1300480">
              <a:defRPr sz="2800" spc="-84">
                <a:solidFill>
                  <a:srgbClr val="FFFFFF"/>
                </a:solidFill>
                <a:latin typeface="NanumSquareR"/>
                <a:ea typeface="NanumSquareR"/>
                <a:cs typeface="NanumSquareR"/>
                <a:sym typeface="NanumSquareR"/>
              </a:defRPr>
            </a:lvl1pPr>
          </a:lstStyle>
          <a:p>
            <a:r>
              <a:t>결론 및 향후 과제</a:t>
            </a:r>
          </a:p>
        </p:txBody>
      </p:sp>
      <p:sp>
        <p:nvSpPr>
          <p:cNvPr id="174" name="テキスト ボックス 2"/>
          <p:cNvSpPr txBox="1"/>
          <p:nvPr/>
        </p:nvSpPr>
        <p:spPr>
          <a:xfrm>
            <a:off x="2914602" y="7188082"/>
            <a:ext cx="1001013" cy="516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6" tIns="48766" rIns="48766" bIns="48766">
            <a:spAutoFit/>
          </a:bodyPr>
          <a:lstStyle>
            <a:lvl1pPr algn="r" defTabSz="1300480">
              <a:defRPr sz="2800" spc="-84">
                <a:solidFill>
                  <a:srgbClr val="FFFFFF"/>
                </a:solidFill>
                <a:latin typeface="NanumSquareR"/>
                <a:ea typeface="NanumSquareR"/>
                <a:cs typeface="NanumSquareR"/>
                <a:sym typeface="NanumSquareR"/>
              </a:defRPr>
            </a:lvl1pPr>
          </a:lstStyle>
          <a:p>
            <a:r>
              <a:t>느낀점</a:t>
            </a:r>
          </a:p>
        </p:txBody>
      </p:sp>
      <p:grpSp>
        <p:nvGrpSpPr>
          <p:cNvPr id="177" name="그룹"/>
          <p:cNvGrpSpPr/>
          <p:nvPr/>
        </p:nvGrpSpPr>
        <p:grpSpPr>
          <a:xfrm>
            <a:off x="1646285" y="3757205"/>
            <a:ext cx="609499" cy="635882"/>
            <a:chOff x="0" y="0"/>
            <a:chExt cx="609497" cy="635881"/>
          </a:xfrm>
        </p:grpSpPr>
        <p:sp>
          <p:nvSpPr>
            <p:cNvPr id="175" name="TextBox 4"/>
            <p:cNvSpPr txBox="1"/>
            <p:nvPr/>
          </p:nvSpPr>
          <p:spPr>
            <a:xfrm>
              <a:off x="0" y="-1"/>
              <a:ext cx="609499" cy="41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6" tIns="48766" rIns="48766" bIns="48766" numCol="1" anchor="t">
              <a:spAutoFit/>
            </a:bodyPr>
            <a:lstStyle>
              <a:lvl1pPr defTabSz="1300480">
                <a:defRPr sz="2200" b="1" spc="-44">
                  <a:solidFill>
                    <a:srgbClr val="FFFFFF"/>
                  </a:solidFill>
                  <a:latin typeface="나눔고딕"/>
                  <a:ea typeface="나눔고딕"/>
                  <a:cs typeface="나눔고딕"/>
                  <a:sym typeface="나눔고딕"/>
                </a:defRPr>
              </a:lvl1pPr>
            </a:lstStyle>
            <a:p>
              <a:r>
                <a:t>02</a:t>
              </a:r>
            </a:p>
          </p:txBody>
        </p:sp>
        <p:sp>
          <p:nvSpPr>
            <p:cNvPr id="176" name="正方形/長方形 1"/>
            <p:cNvSpPr/>
            <p:nvPr/>
          </p:nvSpPr>
          <p:spPr>
            <a:xfrm>
              <a:off x="152241" y="356268"/>
              <a:ext cx="279614" cy="27961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z="2200" spc="-44">
                  <a:solidFill>
                    <a:srgbClr val="FFFFFF"/>
                  </a:solidFill>
                  <a:latin typeface="나눔고딕"/>
                  <a:ea typeface="나눔고딕"/>
                  <a:cs typeface="나눔고딕"/>
                  <a:sym typeface="나눔고딕"/>
                </a:defRPr>
              </a:pPr>
              <a:endParaRPr/>
            </a:p>
          </p:txBody>
        </p:sp>
      </p:grpSp>
      <p:grpSp>
        <p:nvGrpSpPr>
          <p:cNvPr id="180" name="그룹"/>
          <p:cNvGrpSpPr/>
          <p:nvPr/>
        </p:nvGrpSpPr>
        <p:grpSpPr>
          <a:xfrm>
            <a:off x="1646285" y="4878840"/>
            <a:ext cx="609499" cy="635882"/>
            <a:chOff x="0" y="0"/>
            <a:chExt cx="609497" cy="635881"/>
          </a:xfrm>
        </p:grpSpPr>
        <p:sp>
          <p:nvSpPr>
            <p:cNvPr id="178" name="TextBox 4"/>
            <p:cNvSpPr txBox="1"/>
            <p:nvPr/>
          </p:nvSpPr>
          <p:spPr>
            <a:xfrm>
              <a:off x="0" y="-1"/>
              <a:ext cx="609499" cy="41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6" tIns="48766" rIns="48766" bIns="48766" numCol="1" anchor="t">
              <a:spAutoFit/>
            </a:bodyPr>
            <a:lstStyle>
              <a:lvl1pPr defTabSz="1300480">
                <a:defRPr sz="2200" b="1" spc="-44">
                  <a:solidFill>
                    <a:srgbClr val="FFFFFF"/>
                  </a:solidFill>
                  <a:latin typeface="나눔고딕"/>
                  <a:ea typeface="나눔고딕"/>
                  <a:cs typeface="나눔고딕"/>
                  <a:sym typeface="나눔고딕"/>
                </a:defRPr>
              </a:lvl1pPr>
            </a:lstStyle>
            <a:p>
              <a:r>
                <a:t>03</a:t>
              </a:r>
            </a:p>
          </p:txBody>
        </p:sp>
        <p:sp>
          <p:nvSpPr>
            <p:cNvPr id="179" name="正方形/長方形 1"/>
            <p:cNvSpPr/>
            <p:nvPr/>
          </p:nvSpPr>
          <p:spPr>
            <a:xfrm>
              <a:off x="152241" y="356268"/>
              <a:ext cx="279614" cy="27961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z="2200" spc="-44">
                  <a:solidFill>
                    <a:srgbClr val="FFFFFF"/>
                  </a:solidFill>
                  <a:latin typeface="나눔고딕"/>
                  <a:ea typeface="나눔고딕"/>
                  <a:cs typeface="나눔고딕"/>
                  <a:sym typeface="나눔고딕"/>
                </a:defRPr>
              </a:pPr>
              <a:endParaRPr/>
            </a:p>
          </p:txBody>
        </p:sp>
      </p:grpSp>
      <p:grpSp>
        <p:nvGrpSpPr>
          <p:cNvPr id="183" name="그룹"/>
          <p:cNvGrpSpPr/>
          <p:nvPr/>
        </p:nvGrpSpPr>
        <p:grpSpPr>
          <a:xfrm>
            <a:off x="1646285" y="6000474"/>
            <a:ext cx="609499" cy="635882"/>
            <a:chOff x="0" y="0"/>
            <a:chExt cx="609497" cy="635881"/>
          </a:xfrm>
        </p:grpSpPr>
        <p:sp>
          <p:nvSpPr>
            <p:cNvPr id="181" name="TextBox 4"/>
            <p:cNvSpPr txBox="1"/>
            <p:nvPr/>
          </p:nvSpPr>
          <p:spPr>
            <a:xfrm>
              <a:off x="0" y="-1"/>
              <a:ext cx="609499" cy="41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6" tIns="48766" rIns="48766" bIns="48766" numCol="1" anchor="t">
              <a:spAutoFit/>
            </a:bodyPr>
            <a:lstStyle>
              <a:lvl1pPr defTabSz="1300480">
                <a:defRPr sz="2200" b="1" spc="-44">
                  <a:solidFill>
                    <a:srgbClr val="FFFFFF"/>
                  </a:solidFill>
                  <a:latin typeface="나눔고딕"/>
                  <a:ea typeface="나눔고딕"/>
                  <a:cs typeface="나눔고딕"/>
                  <a:sym typeface="나눔고딕"/>
                </a:defRPr>
              </a:lvl1pPr>
            </a:lstStyle>
            <a:p>
              <a:r>
                <a:t>04</a:t>
              </a:r>
            </a:p>
          </p:txBody>
        </p:sp>
        <p:sp>
          <p:nvSpPr>
            <p:cNvPr id="182" name="正方形/長方形 1"/>
            <p:cNvSpPr/>
            <p:nvPr/>
          </p:nvSpPr>
          <p:spPr>
            <a:xfrm>
              <a:off x="152241" y="356268"/>
              <a:ext cx="279614" cy="27961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z="2200" spc="-44">
                  <a:solidFill>
                    <a:srgbClr val="FFFFFF"/>
                  </a:solidFill>
                  <a:latin typeface="나눔고딕"/>
                  <a:ea typeface="나눔고딕"/>
                  <a:cs typeface="나눔고딕"/>
                  <a:sym typeface="나눔고딕"/>
                </a:defRPr>
              </a:pPr>
              <a:endParaRPr/>
            </a:p>
          </p:txBody>
        </p:sp>
      </p:grpSp>
      <p:grpSp>
        <p:nvGrpSpPr>
          <p:cNvPr id="186" name="그룹"/>
          <p:cNvGrpSpPr/>
          <p:nvPr/>
        </p:nvGrpSpPr>
        <p:grpSpPr>
          <a:xfrm>
            <a:off x="1646285" y="7122110"/>
            <a:ext cx="609499" cy="635882"/>
            <a:chOff x="0" y="0"/>
            <a:chExt cx="609497" cy="635881"/>
          </a:xfrm>
        </p:grpSpPr>
        <p:sp>
          <p:nvSpPr>
            <p:cNvPr id="184" name="TextBox 4"/>
            <p:cNvSpPr txBox="1"/>
            <p:nvPr/>
          </p:nvSpPr>
          <p:spPr>
            <a:xfrm>
              <a:off x="0" y="-1"/>
              <a:ext cx="609499" cy="41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6" tIns="48766" rIns="48766" bIns="48766" numCol="1" anchor="t">
              <a:spAutoFit/>
            </a:bodyPr>
            <a:lstStyle>
              <a:lvl1pPr defTabSz="1300480">
                <a:defRPr sz="2200" b="1" spc="-44">
                  <a:solidFill>
                    <a:srgbClr val="FFFFFF"/>
                  </a:solidFill>
                  <a:latin typeface="나눔고딕"/>
                  <a:ea typeface="나눔고딕"/>
                  <a:cs typeface="나눔고딕"/>
                  <a:sym typeface="나눔고딕"/>
                </a:defRPr>
              </a:lvl1pPr>
            </a:lstStyle>
            <a:p>
              <a:r>
                <a:t>05</a:t>
              </a:r>
            </a:p>
          </p:txBody>
        </p:sp>
        <p:sp>
          <p:nvSpPr>
            <p:cNvPr id="185" name="正方形/長方形 1"/>
            <p:cNvSpPr/>
            <p:nvPr/>
          </p:nvSpPr>
          <p:spPr>
            <a:xfrm>
              <a:off x="152241" y="356268"/>
              <a:ext cx="279614" cy="27961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z="2200" spc="-44">
                  <a:solidFill>
                    <a:srgbClr val="FFFFFF"/>
                  </a:solidFill>
                  <a:latin typeface="나눔고딕"/>
                  <a:ea typeface="나눔고딕"/>
                  <a:cs typeface="나눔고딕"/>
                  <a:sym typeface="나눔고딕"/>
                </a:defRPr>
              </a:pPr>
              <a:endParaRPr/>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C299A28-F4F3-47EE-8F74-306A5D773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684" y="895350"/>
            <a:ext cx="12715116" cy="7419892"/>
          </a:xfrm>
          <a:prstGeom prst="rect">
            <a:avLst/>
          </a:prstGeom>
        </p:spPr>
      </p:pic>
    </p:spTree>
    <p:extLst>
      <p:ext uri="{BB962C8B-B14F-4D97-AF65-F5344CB8AC3E}">
        <p14:creationId xmlns:p14="http://schemas.microsoft.com/office/powerpoint/2010/main" val="3323930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86"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87"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488"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489"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490"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491"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pic>
        <p:nvPicPr>
          <p:cNvPr id="492" name="1-5-1_시각화_요일_노인교통사고_사망자수(결과).png" descr="1-5-1_시각화_요일_노인교통사고_사망자수(결과).png"/>
          <p:cNvPicPr>
            <a:picLocks noChangeAspect="1"/>
          </p:cNvPicPr>
          <p:nvPr/>
        </p:nvPicPr>
        <p:blipFill>
          <a:blip r:embed="rId3"/>
          <a:stretch>
            <a:fillRect/>
          </a:stretch>
        </p:blipFill>
        <p:spPr>
          <a:xfrm>
            <a:off x="4182533" y="1694330"/>
            <a:ext cx="4919963" cy="3935971"/>
          </a:xfrm>
          <a:prstGeom prst="rect">
            <a:avLst/>
          </a:prstGeom>
          <a:ln w="12700">
            <a:miter lim="400000"/>
          </a:ln>
        </p:spPr>
      </p:pic>
      <p:pic>
        <p:nvPicPr>
          <p:cNvPr id="493" name="1-5-2_시각화_월_노인교통사고_사망자수(결과).png" descr="1-5-2_시각화_월_노인교통사고_사망자수(결과).png"/>
          <p:cNvPicPr>
            <a:picLocks noChangeAspect="1"/>
          </p:cNvPicPr>
          <p:nvPr/>
        </p:nvPicPr>
        <p:blipFill>
          <a:blip r:embed="rId4"/>
          <a:stretch>
            <a:fillRect/>
          </a:stretch>
        </p:blipFill>
        <p:spPr>
          <a:xfrm>
            <a:off x="-8467" y="5483468"/>
            <a:ext cx="6786940" cy="3619702"/>
          </a:xfrm>
          <a:prstGeom prst="rect">
            <a:avLst/>
          </a:prstGeom>
          <a:ln w="12700">
            <a:miter lim="400000"/>
          </a:ln>
        </p:spPr>
      </p:pic>
      <p:pic>
        <p:nvPicPr>
          <p:cNvPr id="494" name="1-5-3_시각화_시간_노인교통사고_사망자수(결과).png" descr="1-5-3_시각화_시간_노인교통사고_사망자수(결과).png"/>
          <p:cNvPicPr>
            <a:picLocks noChangeAspect="1"/>
          </p:cNvPicPr>
          <p:nvPr/>
        </p:nvPicPr>
        <p:blipFill>
          <a:blip r:embed="rId5"/>
          <a:stretch>
            <a:fillRect/>
          </a:stretch>
        </p:blipFill>
        <p:spPr>
          <a:xfrm>
            <a:off x="5488028" y="5451421"/>
            <a:ext cx="7367594" cy="3683797"/>
          </a:xfrm>
          <a:prstGeom prst="rect">
            <a:avLst/>
          </a:prstGeom>
          <a:ln w="12700">
            <a:miter lim="400000"/>
          </a:ln>
        </p:spPr>
      </p:pic>
      <p:sp>
        <p:nvSpPr>
          <p:cNvPr id="495"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03-4 데이터 시각화</a:t>
            </a:r>
          </a:p>
        </p:txBody>
      </p:sp>
      <p:sp>
        <p:nvSpPr>
          <p:cNvPr id="13" name="직사각형">
            <a:extLst>
              <a:ext uri="{FF2B5EF4-FFF2-40B4-BE49-F238E27FC236}">
                <a16:creationId xmlns:a16="http://schemas.microsoft.com/office/drawing/2014/main" id="{5278FA51-8A93-4FEE-B8AC-509C10DECC47}"/>
              </a:ext>
            </a:extLst>
          </p:cNvPr>
          <p:cNvSpPr/>
          <p:nvPr/>
        </p:nvSpPr>
        <p:spPr>
          <a:xfrm>
            <a:off x="4786591" y="5927674"/>
            <a:ext cx="356909" cy="222805"/>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14" name="직사각형">
            <a:extLst>
              <a:ext uri="{FF2B5EF4-FFF2-40B4-BE49-F238E27FC236}">
                <a16:creationId xmlns:a16="http://schemas.microsoft.com/office/drawing/2014/main" id="{A92BB275-D97C-46E1-BFA6-8C1AAD11784E}"/>
              </a:ext>
            </a:extLst>
          </p:cNvPr>
          <p:cNvSpPr/>
          <p:nvPr/>
        </p:nvSpPr>
        <p:spPr>
          <a:xfrm>
            <a:off x="1820239" y="7804769"/>
            <a:ext cx="224756" cy="190936"/>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15" name="직사각형">
            <a:extLst>
              <a:ext uri="{FF2B5EF4-FFF2-40B4-BE49-F238E27FC236}">
                <a16:creationId xmlns:a16="http://schemas.microsoft.com/office/drawing/2014/main" id="{E9847B29-C53A-4B2A-AE80-6143816C5897}"/>
              </a:ext>
            </a:extLst>
          </p:cNvPr>
          <p:cNvSpPr/>
          <p:nvPr/>
        </p:nvSpPr>
        <p:spPr>
          <a:xfrm>
            <a:off x="5419376" y="5030975"/>
            <a:ext cx="468198" cy="290980"/>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19" name="직사각형">
            <a:extLst>
              <a:ext uri="{FF2B5EF4-FFF2-40B4-BE49-F238E27FC236}">
                <a16:creationId xmlns:a16="http://schemas.microsoft.com/office/drawing/2014/main" id="{A905ABB6-6654-406C-A8E0-5747915F801D}"/>
              </a:ext>
            </a:extLst>
          </p:cNvPr>
          <p:cNvSpPr/>
          <p:nvPr/>
        </p:nvSpPr>
        <p:spPr>
          <a:xfrm>
            <a:off x="10702981" y="5927674"/>
            <a:ext cx="346019" cy="290980"/>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20" name="직사각형">
            <a:extLst>
              <a:ext uri="{FF2B5EF4-FFF2-40B4-BE49-F238E27FC236}">
                <a16:creationId xmlns:a16="http://schemas.microsoft.com/office/drawing/2014/main" id="{8ADCCE81-18D3-4549-8283-F1149A06F347}"/>
              </a:ext>
            </a:extLst>
          </p:cNvPr>
          <p:cNvSpPr/>
          <p:nvPr/>
        </p:nvSpPr>
        <p:spPr>
          <a:xfrm>
            <a:off x="7953022" y="8174225"/>
            <a:ext cx="204742" cy="187455"/>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18" name="직사각형">
            <a:extLst>
              <a:ext uri="{FF2B5EF4-FFF2-40B4-BE49-F238E27FC236}">
                <a16:creationId xmlns:a16="http://schemas.microsoft.com/office/drawing/2014/main" id="{564A8016-36BF-4C2E-9664-870E9D88E190}"/>
              </a:ext>
            </a:extLst>
          </p:cNvPr>
          <p:cNvSpPr/>
          <p:nvPr/>
        </p:nvSpPr>
        <p:spPr>
          <a:xfrm>
            <a:off x="8410226" y="8174225"/>
            <a:ext cx="204742" cy="187455"/>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00"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01"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502"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503"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504"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505"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pic>
        <p:nvPicPr>
          <p:cNvPr id="506" name="1-4-1_시각화_응급실_현황_제주_충남_전남(결과).png" descr="1-4-1_시각화_응급실_현황_제주_충남_전남(결과).png"/>
          <p:cNvPicPr>
            <a:picLocks noChangeAspect="1"/>
          </p:cNvPicPr>
          <p:nvPr/>
        </p:nvPicPr>
        <p:blipFill>
          <a:blip r:embed="rId3"/>
          <a:stretch>
            <a:fillRect/>
          </a:stretch>
        </p:blipFill>
        <p:spPr>
          <a:xfrm>
            <a:off x="3054779" y="1838585"/>
            <a:ext cx="6895242" cy="6895242"/>
          </a:xfrm>
          <a:prstGeom prst="rect">
            <a:avLst/>
          </a:prstGeom>
          <a:ln w="12700">
            <a:miter lim="400000"/>
          </a:ln>
        </p:spPr>
      </p:pic>
      <p:sp>
        <p:nvSpPr>
          <p:cNvPr id="507"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03-4 데이터 시각화</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12"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13"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514"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515"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51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517"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grpSp>
        <p:nvGrpSpPr>
          <p:cNvPr id="531" name="그룹"/>
          <p:cNvGrpSpPr/>
          <p:nvPr/>
        </p:nvGrpSpPr>
        <p:grpSpPr>
          <a:xfrm>
            <a:off x="469900" y="3014257"/>
            <a:ext cx="12054356" cy="2288456"/>
            <a:chOff x="12700" y="12700"/>
            <a:chExt cx="12054355" cy="2288455"/>
          </a:xfrm>
        </p:grpSpPr>
        <p:sp>
          <p:nvSpPr>
            <p:cNvPr id="518" name="충남 응급실">
              <a:hlinkClick r:id="rId3"/>
            </p:cNvPr>
            <p:cNvSpPr txBox="1"/>
            <p:nvPr/>
          </p:nvSpPr>
          <p:spPr>
            <a:xfrm>
              <a:off x="3308691" y="877715"/>
              <a:ext cx="1049631"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충남 응급실</a:t>
              </a:r>
            </a:p>
          </p:txBody>
        </p:sp>
        <p:sp>
          <p:nvSpPr>
            <p:cNvPr id="519" name="전남 응급실">
              <a:hlinkClick r:id="rId4"/>
            </p:cNvPr>
            <p:cNvSpPr txBox="1"/>
            <p:nvPr/>
          </p:nvSpPr>
          <p:spPr>
            <a:xfrm>
              <a:off x="3308691" y="1412315"/>
              <a:ext cx="1049631"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전남 응급실</a:t>
              </a:r>
            </a:p>
          </p:txBody>
        </p:sp>
        <p:sp>
          <p:nvSpPr>
            <p:cNvPr id="520" name="제주 응급실">
              <a:hlinkClick r:id="rId5"/>
            </p:cNvPr>
            <p:cNvSpPr txBox="1"/>
            <p:nvPr/>
          </p:nvSpPr>
          <p:spPr>
            <a:xfrm>
              <a:off x="3308691" y="1944193"/>
              <a:ext cx="1049631"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제주 응급실</a:t>
              </a:r>
            </a:p>
          </p:txBody>
        </p:sp>
        <p:sp>
          <p:nvSpPr>
            <p:cNvPr id="521" name="충남 사고다발 지역">
              <a:hlinkClick r:id="rId6"/>
            </p:cNvPr>
            <p:cNvSpPr txBox="1"/>
            <p:nvPr/>
          </p:nvSpPr>
          <p:spPr>
            <a:xfrm>
              <a:off x="450057" y="889054"/>
              <a:ext cx="1633424"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충남 사고다발 지역</a:t>
              </a:r>
            </a:p>
          </p:txBody>
        </p:sp>
        <p:sp>
          <p:nvSpPr>
            <p:cNvPr id="522" name="전남 사고다발 지역">
              <a:hlinkClick r:id="rId7"/>
            </p:cNvPr>
            <p:cNvSpPr txBox="1"/>
            <p:nvPr/>
          </p:nvSpPr>
          <p:spPr>
            <a:xfrm>
              <a:off x="450057" y="1423654"/>
              <a:ext cx="1633424"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전남 사고다발 지역</a:t>
              </a:r>
            </a:p>
          </p:txBody>
        </p:sp>
        <p:sp>
          <p:nvSpPr>
            <p:cNvPr id="523" name="제주 사고다발 지역">
              <a:hlinkClick r:id="rId8"/>
            </p:cNvPr>
            <p:cNvSpPr txBox="1"/>
            <p:nvPr/>
          </p:nvSpPr>
          <p:spPr>
            <a:xfrm>
              <a:off x="450057" y="1958254"/>
              <a:ext cx="1633424"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제주 사고다발 지역</a:t>
              </a:r>
            </a:p>
          </p:txBody>
        </p:sp>
        <p:sp>
          <p:nvSpPr>
            <p:cNvPr id="524" name="충남 사고다발 지역 및 응급실">
              <a:hlinkClick r:id="rId9"/>
            </p:cNvPr>
            <p:cNvSpPr txBox="1"/>
            <p:nvPr/>
          </p:nvSpPr>
          <p:spPr>
            <a:xfrm>
              <a:off x="5231495" y="865015"/>
              <a:ext cx="2449475"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충남 사고다발 지역 및 응급실</a:t>
              </a:r>
            </a:p>
          </p:txBody>
        </p:sp>
        <p:sp>
          <p:nvSpPr>
            <p:cNvPr id="525" name="전남 사고다발 지역 및 응급실">
              <a:hlinkClick r:id="rId10"/>
            </p:cNvPr>
            <p:cNvSpPr txBox="1"/>
            <p:nvPr/>
          </p:nvSpPr>
          <p:spPr>
            <a:xfrm>
              <a:off x="5231495" y="1398254"/>
              <a:ext cx="2449475"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전남 사고다발 지역 및 응급실</a:t>
              </a:r>
            </a:p>
          </p:txBody>
        </p:sp>
        <p:sp>
          <p:nvSpPr>
            <p:cNvPr id="526" name="제주 사고다발 지역 및 응급실">
              <a:hlinkClick r:id="rId11"/>
            </p:cNvPr>
            <p:cNvSpPr txBox="1"/>
            <p:nvPr/>
          </p:nvSpPr>
          <p:spPr>
            <a:xfrm>
              <a:off x="5231495" y="1930132"/>
              <a:ext cx="2449475"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제주 사고다발 지역 및 응급실</a:t>
              </a:r>
            </a:p>
          </p:txBody>
        </p:sp>
        <p:sp>
          <p:nvSpPr>
            <p:cNvPr id="527" name="충남 응급실 및 사고다발 지역 반경">
              <a:hlinkClick r:id="rId12"/>
            </p:cNvPr>
            <p:cNvSpPr txBox="1"/>
            <p:nvPr/>
          </p:nvSpPr>
          <p:spPr>
            <a:xfrm>
              <a:off x="8412643" y="865015"/>
              <a:ext cx="2857501"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충남 응급실 및 사고다발 지역 반경</a:t>
              </a:r>
            </a:p>
          </p:txBody>
        </p:sp>
        <p:sp>
          <p:nvSpPr>
            <p:cNvPr id="528" name="전남 응급실 및 사고다발 지역 반경">
              <a:hlinkClick r:id="rId13"/>
            </p:cNvPr>
            <p:cNvSpPr txBox="1"/>
            <p:nvPr/>
          </p:nvSpPr>
          <p:spPr>
            <a:xfrm>
              <a:off x="8412643" y="1398254"/>
              <a:ext cx="2857501"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전남 응급실 및 사고다발 지역 반경</a:t>
              </a:r>
            </a:p>
          </p:txBody>
        </p:sp>
        <p:sp>
          <p:nvSpPr>
            <p:cNvPr id="529" name="제주 응급실 및 사고다발 지역 반경">
              <a:hlinkClick r:id="rId14"/>
            </p:cNvPr>
            <p:cNvSpPr txBox="1"/>
            <p:nvPr/>
          </p:nvSpPr>
          <p:spPr>
            <a:xfrm>
              <a:off x="8412643" y="1930132"/>
              <a:ext cx="2857501"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제주 응급실 및 사고다발 지역 반경</a:t>
              </a:r>
            </a:p>
          </p:txBody>
        </p:sp>
        <p:graphicFrame>
          <p:nvGraphicFramePr>
            <p:cNvPr id="530" name="표"/>
            <p:cNvGraphicFramePr/>
            <p:nvPr/>
          </p:nvGraphicFramePr>
          <p:xfrm>
            <a:off x="12700" y="12700"/>
            <a:ext cx="12054355" cy="651756"/>
          </p:xfrm>
          <a:graphic>
            <a:graphicData uri="http://schemas.openxmlformats.org/drawingml/2006/table">
              <a:tbl>
                <a:tblPr>
                  <a:tableStyleId>{4C3C2611-4C71-4FC5-86AE-919BDF0F9419}</a:tableStyleId>
                </a:tblPr>
                <a:tblGrid>
                  <a:gridCol w="2536222">
                    <a:extLst>
                      <a:ext uri="{9D8B030D-6E8A-4147-A177-3AD203B41FA5}">
                        <a16:colId xmlns:a16="http://schemas.microsoft.com/office/drawing/2014/main" val="20000"/>
                      </a:ext>
                    </a:extLst>
                  </a:gridCol>
                  <a:gridCol w="2536222">
                    <a:extLst>
                      <a:ext uri="{9D8B030D-6E8A-4147-A177-3AD203B41FA5}">
                        <a16:colId xmlns:a16="http://schemas.microsoft.com/office/drawing/2014/main" val="20001"/>
                      </a:ext>
                    </a:extLst>
                  </a:gridCol>
                  <a:gridCol w="2536222">
                    <a:extLst>
                      <a:ext uri="{9D8B030D-6E8A-4147-A177-3AD203B41FA5}">
                        <a16:colId xmlns:a16="http://schemas.microsoft.com/office/drawing/2014/main" val="20002"/>
                      </a:ext>
                    </a:extLst>
                  </a:gridCol>
                  <a:gridCol w="4445690">
                    <a:extLst>
                      <a:ext uri="{9D8B030D-6E8A-4147-A177-3AD203B41FA5}">
                        <a16:colId xmlns:a16="http://schemas.microsoft.com/office/drawing/2014/main" val="20003"/>
                      </a:ext>
                    </a:extLst>
                  </a:gridCol>
                </a:tblGrid>
                <a:tr h="651756">
                  <a:tc>
                    <a:txBody>
                      <a:bodyPr/>
                      <a:lstStyle/>
                      <a:p>
                        <a:pPr defTabSz="584200">
                          <a:defRPr sz="1800"/>
                        </a:pPr>
                        <a:r>
                          <a:rPr sz="1500"/>
                          <a:t>지역별 사고다발 지역</a:t>
                        </a:r>
                      </a:p>
                    </a:txBody>
                    <a:tcPr marL="0" marR="0" marT="0" marB="0" anchor="ctr" horzOverflow="overflow">
                      <a:lnL w="0">
                        <a:miter lim="400000"/>
                      </a:lnL>
                      <a:lnR w="0">
                        <a:miter lim="400000"/>
                      </a:lnR>
                      <a:lnT w="0">
                        <a:miter lim="400000"/>
                      </a:lnT>
                      <a:lnB w="0">
                        <a:miter lim="400000"/>
                      </a:lnB>
                      <a:solidFill>
                        <a:srgbClr val="E77771">
                          <a:alpha val="38977"/>
                        </a:srgbClr>
                      </a:solidFill>
                    </a:tcPr>
                  </a:tc>
                  <a:tc>
                    <a:txBody>
                      <a:bodyPr/>
                      <a:lstStyle/>
                      <a:p>
                        <a:pPr defTabSz="584200">
                          <a:defRPr sz="1800"/>
                        </a:pPr>
                        <a:r>
                          <a:rPr sz="1500"/>
                          <a:t>지역별 응급실 현황</a:t>
                        </a:r>
                      </a:p>
                    </a:txBody>
                    <a:tcPr marL="0" marR="0" marT="0" marB="0" anchor="ctr" horzOverflow="overflow">
                      <a:lnL w="0">
                        <a:miter lim="400000"/>
                      </a:lnL>
                      <a:lnR w="0">
                        <a:miter lim="400000"/>
                      </a:lnR>
                      <a:lnT w="0">
                        <a:miter lim="400000"/>
                      </a:lnT>
                      <a:lnB w="0">
                        <a:miter lim="400000"/>
                      </a:lnB>
                      <a:solidFill>
                        <a:srgbClr val="E77771">
                          <a:alpha val="38977"/>
                        </a:srgbClr>
                      </a:solidFill>
                    </a:tcPr>
                  </a:tc>
                  <a:tc>
                    <a:txBody>
                      <a:bodyPr/>
                      <a:lstStyle/>
                      <a:p>
                        <a:pPr defTabSz="584200">
                          <a:defRPr sz="1800"/>
                        </a:pPr>
                        <a:r>
                          <a:rPr sz="1500"/>
                          <a:t>지역별 사고다발 지역 및 응급실</a:t>
                        </a:r>
                      </a:p>
                    </a:txBody>
                    <a:tcPr marL="0" marR="0" marT="0" marB="0" anchor="ctr" horzOverflow="overflow">
                      <a:lnL w="0">
                        <a:miter lim="400000"/>
                      </a:lnL>
                      <a:lnR w="0">
                        <a:miter lim="400000"/>
                      </a:lnR>
                      <a:lnT w="0">
                        <a:miter lim="400000"/>
                      </a:lnT>
                      <a:lnB w="0">
                        <a:miter lim="400000"/>
                      </a:lnB>
                      <a:solidFill>
                        <a:srgbClr val="E77771">
                          <a:alpha val="38977"/>
                        </a:srgbClr>
                      </a:solidFill>
                    </a:tcPr>
                  </a:tc>
                  <a:tc>
                    <a:txBody>
                      <a:bodyPr/>
                      <a:lstStyle/>
                      <a:p>
                        <a:pPr defTabSz="584200">
                          <a:defRPr sz="1800"/>
                        </a:pPr>
                        <a:r>
                          <a:rPr sz="1500"/>
                          <a:t>사고다발 지역과 응급실 간 거리의 평균(반경)</a:t>
                        </a:r>
                      </a:p>
                    </a:txBody>
                    <a:tcPr marL="0" marR="0" marT="0" marB="0" anchor="ctr" horzOverflow="overflow">
                      <a:lnL w="0">
                        <a:miter lim="400000"/>
                      </a:lnL>
                      <a:lnR w="0">
                        <a:miter lim="400000"/>
                      </a:lnR>
                      <a:lnT w="0">
                        <a:miter lim="400000"/>
                      </a:lnT>
                      <a:lnB w="0">
                        <a:miter lim="400000"/>
                      </a:lnB>
                      <a:solidFill>
                        <a:srgbClr val="E77771">
                          <a:alpha val="38977"/>
                        </a:srgbClr>
                      </a:solidFill>
                    </a:tcPr>
                  </a:tc>
                  <a:extLst>
                    <a:ext uri="{0D108BD9-81ED-4DB2-BD59-A6C34878D82A}">
                      <a16:rowId xmlns:a16="http://schemas.microsoft.com/office/drawing/2014/main" val="10000"/>
                    </a:ext>
                  </a:extLst>
                </a:tr>
              </a:tbl>
            </a:graphicData>
          </a:graphic>
        </p:graphicFrame>
      </p:grpSp>
      <p:sp>
        <p:nvSpPr>
          <p:cNvPr id="532"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03-4 데이터 시각화</a:t>
            </a:r>
          </a:p>
        </p:txBody>
      </p:sp>
      <p:sp>
        <p:nvSpPr>
          <p:cNvPr id="533" name="지역별 사고다발 지역과 응급실 간 거리를 반경으로 표현">
            <a:hlinkClick r:id="rId15"/>
          </p:cNvPr>
          <p:cNvSpPr txBox="1"/>
          <p:nvPr/>
        </p:nvSpPr>
        <p:spPr>
          <a:xfrm>
            <a:off x="3276854" y="6166563"/>
            <a:ext cx="6451093" cy="4234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solidFill>
                  <a:srgbClr val="000000"/>
                </a:solidFill>
                <a:latin typeface="NanumSquare Bold"/>
                <a:ea typeface="NanumSquare Bold"/>
                <a:cs typeface="NanumSquare Bold"/>
                <a:sym typeface="NanumSquare Bold"/>
              </a:defRPr>
            </a:lvl1pPr>
          </a:lstStyle>
          <a:p>
            <a:r>
              <a:t>지역별 사고다발 지역과 응급실 간 거리를 반경으로 표현</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38"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39"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540"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541"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542"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543"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grpSp>
        <p:nvGrpSpPr>
          <p:cNvPr id="546" name="그룹"/>
          <p:cNvGrpSpPr/>
          <p:nvPr/>
        </p:nvGrpSpPr>
        <p:grpSpPr>
          <a:xfrm>
            <a:off x="2942218" y="1705348"/>
            <a:ext cx="7120365" cy="7120367"/>
            <a:chOff x="0" y="0"/>
            <a:chExt cx="7120364" cy="7120366"/>
          </a:xfrm>
        </p:grpSpPr>
        <p:pic>
          <p:nvPicPr>
            <p:cNvPr id="544" name="1-10-1_시각화_사고다발지역_응급실현황_박스플롯(결과).png" descr="1-10-1_시각화_사고다발지역_응급실현황_박스플롯(결과).png"/>
            <p:cNvPicPr>
              <a:picLocks noChangeAspect="1"/>
            </p:cNvPicPr>
            <p:nvPr/>
          </p:nvPicPr>
          <p:blipFill>
            <a:blip r:embed="rId3"/>
            <a:stretch>
              <a:fillRect/>
            </a:stretch>
          </p:blipFill>
          <p:spPr>
            <a:xfrm>
              <a:off x="0" y="0"/>
              <a:ext cx="7120365" cy="7120367"/>
            </a:xfrm>
            <a:prstGeom prst="rect">
              <a:avLst/>
            </a:prstGeom>
            <a:ln w="12700" cap="flat">
              <a:noFill/>
              <a:miter lim="400000"/>
            </a:ln>
            <a:effectLst/>
          </p:spPr>
        </p:pic>
        <p:sp>
          <p:nvSpPr>
            <p:cNvPr id="545" name="&lt;사고다발 지역과 응급실의 평균 거리&gt;"/>
            <p:cNvSpPr txBox="1"/>
            <p:nvPr/>
          </p:nvSpPr>
          <p:spPr>
            <a:xfrm>
              <a:off x="2083332" y="482681"/>
              <a:ext cx="3213974" cy="3571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1">
                  <a:solidFill>
                    <a:srgbClr val="000000"/>
                  </a:solidFill>
                  <a:latin typeface="NanumSquareEB"/>
                  <a:ea typeface="NanumSquareEB"/>
                  <a:cs typeface="NanumSquareEB"/>
                  <a:sym typeface="NanumSquareEB"/>
                </a:defRPr>
              </a:lvl1pPr>
            </a:lstStyle>
            <a:p>
              <a:r>
                <a:t>&lt;사고다발 지역과 응급실의 평균 거리&gt;</a:t>
              </a:r>
            </a:p>
          </p:txBody>
        </p:sp>
      </p:grpSp>
      <p:sp>
        <p:nvSpPr>
          <p:cNvPr id="547"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03-4 데이터 시각화</a:t>
            </a:r>
          </a:p>
        </p:txBody>
      </p:sp>
      <p:sp>
        <p:nvSpPr>
          <p:cNvPr id="2" name="타원 1">
            <a:extLst>
              <a:ext uri="{FF2B5EF4-FFF2-40B4-BE49-F238E27FC236}">
                <a16:creationId xmlns:a16="http://schemas.microsoft.com/office/drawing/2014/main" id="{2D179093-E09E-4047-9C62-96A2C8F0770A}"/>
              </a:ext>
            </a:extLst>
          </p:cNvPr>
          <p:cNvSpPr/>
          <p:nvPr/>
        </p:nvSpPr>
        <p:spPr>
          <a:xfrm flipH="1">
            <a:off x="5737009" y="3467251"/>
            <a:ext cx="330629" cy="330629"/>
          </a:xfrm>
          <a:prstGeom prst="ellips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5E5E5E"/>
              </a:solidFill>
              <a:effectLst/>
              <a:uFillTx/>
              <a:latin typeface="Helvetica Neue"/>
              <a:ea typeface="Helvetica Neue"/>
              <a:cs typeface="Helvetica Neue"/>
              <a:sym typeface="Helvetica Neue"/>
            </a:endParaRPr>
          </a:p>
        </p:txBody>
      </p:sp>
      <p:sp>
        <p:nvSpPr>
          <p:cNvPr id="14" name="타원 13">
            <a:extLst>
              <a:ext uri="{FF2B5EF4-FFF2-40B4-BE49-F238E27FC236}">
                <a16:creationId xmlns:a16="http://schemas.microsoft.com/office/drawing/2014/main" id="{E41E6C9F-060E-41CB-9853-8DA8D08C40DE}"/>
              </a:ext>
            </a:extLst>
          </p:cNvPr>
          <p:cNvSpPr/>
          <p:nvPr/>
        </p:nvSpPr>
        <p:spPr>
          <a:xfrm rot="5400000" flipH="1">
            <a:off x="7127659" y="2636304"/>
            <a:ext cx="330629" cy="330629"/>
          </a:xfrm>
          <a:prstGeom prst="ellips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5E5E5E"/>
              </a:solidFill>
              <a:effectLst/>
              <a:uFillTx/>
              <a:latin typeface="Helvetica Neue"/>
              <a:ea typeface="Helvetica Neue"/>
              <a:cs typeface="Helvetica Neue"/>
              <a:sym typeface="Helvetica Neue"/>
            </a:endParaRPr>
          </a:p>
        </p:txBody>
      </p:sp>
      <p:sp>
        <p:nvSpPr>
          <p:cNvPr id="4" name="TextBox 3">
            <a:extLst>
              <a:ext uri="{FF2B5EF4-FFF2-40B4-BE49-F238E27FC236}">
                <a16:creationId xmlns:a16="http://schemas.microsoft.com/office/drawing/2014/main" id="{EA93A0B8-BE96-4B57-AFD4-819FE44F08B3}"/>
              </a:ext>
            </a:extLst>
          </p:cNvPr>
          <p:cNvSpPr txBox="1"/>
          <p:nvPr/>
        </p:nvSpPr>
        <p:spPr>
          <a:xfrm>
            <a:off x="5476180" y="3049560"/>
            <a:ext cx="84863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lang="ko-KR" altLang="en-US" sz="1200" b="1" dirty="0" err="1"/>
              <a:t>진도읍</a:t>
            </a:r>
            <a:r>
              <a:rPr lang="ko-KR" altLang="en-US" sz="1200" b="1" dirty="0"/>
              <a:t> </a:t>
            </a:r>
            <a:r>
              <a:rPr lang="en-US" altLang="ko-KR" sz="1200" b="1" dirty="0"/>
              <a:t>47.8km</a:t>
            </a:r>
            <a:endParaRPr kumimoji="0" lang="ko-KR" altLang="en-US" sz="1200" b="1" i="0" u="none" strike="noStrike" cap="none" spc="0" normalizeH="0" baseline="0" dirty="0">
              <a:ln>
                <a:noFill/>
              </a:ln>
              <a:solidFill>
                <a:srgbClr val="5E5E5E"/>
              </a:solidFill>
              <a:effectLst/>
              <a:uFillTx/>
              <a:latin typeface="Helvetica Neue"/>
              <a:ea typeface="Helvetica Neue"/>
              <a:cs typeface="Helvetica Neue"/>
              <a:sym typeface="Helvetica Neue"/>
            </a:endParaRPr>
          </a:p>
        </p:txBody>
      </p:sp>
      <p:sp>
        <p:nvSpPr>
          <p:cNvPr id="19" name="TextBox 18">
            <a:extLst>
              <a:ext uri="{FF2B5EF4-FFF2-40B4-BE49-F238E27FC236}">
                <a16:creationId xmlns:a16="http://schemas.microsoft.com/office/drawing/2014/main" id="{6FBC42AD-88DD-4C65-97A3-E1EAC80347C6}"/>
              </a:ext>
            </a:extLst>
          </p:cNvPr>
          <p:cNvSpPr txBox="1"/>
          <p:nvPr/>
        </p:nvSpPr>
        <p:spPr>
          <a:xfrm>
            <a:off x="6868657" y="2952280"/>
            <a:ext cx="84863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lang="ko-KR" altLang="en-US" sz="1200" b="1" dirty="0"/>
              <a:t>서천읍</a:t>
            </a:r>
            <a:endParaRPr lang="en-US" altLang="ko-KR" sz="1200" b="1" dirty="0"/>
          </a:p>
          <a:p>
            <a:pPr marL="0" marR="0" indent="0" algn="ctr" defTabSz="1733930" rtl="0" fontAlgn="auto" latinLnBrk="0" hangingPunct="0">
              <a:lnSpc>
                <a:spcPct val="100000"/>
              </a:lnSpc>
              <a:spcBef>
                <a:spcPts val="0"/>
              </a:spcBef>
              <a:spcAft>
                <a:spcPts val="0"/>
              </a:spcAft>
              <a:buClrTx/>
              <a:buSzTx/>
              <a:buFontTx/>
              <a:buNone/>
              <a:tabLst/>
            </a:pPr>
            <a:r>
              <a:rPr kumimoji="0" lang="en-US" altLang="ko-KR" sz="1200" b="1" i="0" u="none" strike="noStrike" cap="none" spc="0" normalizeH="0" baseline="0" dirty="0">
                <a:ln>
                  <a:noFill/>
                </a:ln>
                <a:solidFill>
                  <a:srgbClr val="5E5E5E"/>
                </a:solidFill>
                <a:effectLst/>
                <a:uFillTx/>
                <a:latin typeface="Helvetica Neue"/>
                <a:ea typeface="Helvetica Neue"/>
                <a:cs typeface="Helvetica Neue"/>
                <a:sym typeface="Helvetica Neue"/>
              </a:rPr>
              <a:t>57.7</a:t>
            </a:r>
            <a:r>
              <a:rPr lang="en-US" altLang="ko-KR" sz="1200" b="1" dirty="0"/>
              <a:t>km</a:t>
            </a:r>
            <a:endParaRPr kumimoji="0" lang="ko-KR" altLang="en-US" sz="1200" b="1" i="0" u="none" strike="noStrike" cap="none" spc="0" normalizeH="0" baseline="0" dirty="0">
              <a:ln>
                <a:noFill/>
              </a:ln>
              <a:solidFill>
                <a:srgbClr val="5E5E5E"/>
              </a:solidFill>
              <a:effectLst/>
              <a:uFillTx/>
              <a:latin typeface="Helvetica Neue"/>
              <a:ea typeface="Helvetica Neue"/>
              <a:cs typeface="Helvetica Neue"/>
              <a:sym typeface="Helvetica Neue"/>
            </a:endParaRPr>
          </a:p>
        </p:txBody>
      </p:sp>
      <p:cxnSp>
        <p:nvCxnSpPr>
          <p:cNvPr id="7" name="직선 화살표 연결선 6">
            <a:extLst>
              <a:ext uri="{FF2B5EF4-FFF2-40B4-BE49-F238E27FC236}">
                <a16:creationId xmlns:a16="http://schemas.microsoft.com/office/drawing/2014/main" id="{0853C473-107D-40A7-9084-53F4F1654A23}"/>
              </a:ext>
            </a:extLst>
          </p:cNvPr>
          <p:cNvCxnSpPr>
            <a:cxnSpLocks/>
            <a:stCxn id="14" idx="0"/>
          </p:cNvCxnSpPr>
          <p:nvPr/>
        </p:nvCxnSpPr>
        <p:spPr>
          <a:xfrm>
            <a:off x="7458288" y="2801618"/>
            <a:ext cx="951938" cy="0"/>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3" name="직선 화살표 연결선 22">
            <a:extLst>
              <a:ext uri="{FF2B5EF4-FFF2-40B4-BE49-F238E27FC236}">
                <a16:creationId xmlns:a16="http://schemas.microsoft.com/office/drawing/2014/main" id="{47EC134C-AE76-4877-B6D2-F908EC67594A}"/>
              </a:ext>
            </a:extLst>
          </p:cNvPr>
          <p:cNvCxnSpPr>
            <a:cxnSpLocks/>
          </p:cNvCxnSpPr>
          <p:nvPr/>
        </p:nvCxnSpPr>
        <p:spPr>
          <a:xfrm>
            <a:off x="6073988" y="3635022"/>
            <a:ext cx="2325095" cy="0"/>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데이터 시각화"/>
          <p:cNvSpPr txBox="1"/>
          <p:nvPr/>
        </p:nvSpPr>
        <p:spPr>
          <a:xfrm>
            <a:off x="4062634" y="4440783"/>
            <a:ext cx="4879542"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r>
              <a:rPr lang="ko-KR" altLang="en-US"/>
              <a:t>결론 및 향후과제</a:t>
            </a:r>
            <a:endParaRPr/>
          </a:p>
        </p:txBody>
      </p:sp>
      <p:sp>
        <p:nvSpPr>
          <p:cNvPr id="419"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20"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Tree>
    <p:extLst>
      <p:ext uri="{BB962C8B-B14F-4D97-AF65-F5344CB8AC3E}">
        <p14:creationId xmlns:p14="http://schemas.microsoft.com/office/powerpoint/2010/main" val="100896928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52"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53"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554"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결론 및 향후 과제</a:t>
            </a:r>
          </a:p>
        </p:txBody>
      </p:sp>
      <p:sp>
        <p:nvSpPr>
          <p:cNvPr id="555"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55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수행 절차 및 방법</a:t>
            </a:r>
          </a:p>
        </p:txBody>
      </p:sp>
      <p:sp>
        <p:nvSpPr>
          <p:cNvPr id="557"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rPr dirty="0" err="1"/>
              <a:t>프로젝트</a:t>
            </a:r>
            <a:r>
              <a:rPr dirty="0"/>
              <a:t> </a:t>
            </a:r>
            <a:r>
              <a:rPr dirty="0" err="1"/>
              <a:t>배경</a:t>
            </a:r>
            <a:endParaRPr dirty="0"/>
          </a:p>
        </p:txBody>
      </p:sp>
      <p:pic>
        <p:nvPicPr>
          <p:cNvPr id="558" name="couple.png" descr="couple.png"/>
          <p:cNvPicPr>
            <a:picLocks noChangeAspect="1"/>
          </p:cNvPicPr>
          <p:nvPr/>
        </p:nvPicPr>
        <p:blipFill>
          <a:blip r:embed="rId3"/>
          <a:stretch>
            <a:fillRect/>
          </a:stretch>
        </p:blipFill>
        <p:spPr>
          <a:xfrm>
            <a:off x="2664020" y="2230330"/>
            <a:ext cx="1310310" cy="1310310"/>
          </a:xfrm>
          <a:prstGeom prst="rect">
            <a:avLst/>
          </a:prstGeom>
          <a:ln w="12700">
            <a:miter lim="400000"/>
          </a:ln>
        </p:spPr>
      </p:pic>
      <p:pic>
        <p:nvPicPr>
          <p:cNvPr id="559" name="old-man (2).png" descr="old-man (2).png"/>
          <p:cNvPicPr>
            <a:picLocks noChangeAspect="1"/>
          </p:cNvPicPr>
          <p:nvPr/>
        </p:nvPicPr>
        <p:blipFill>
          <a:blip r:embed="rId4"/>
          <a:stretch>
            <a:fillRect/>
          </a:stretch>
        </p:blipFill>
        <p:spPr>
          <a:xfrm>
            <a:off x="9093883" y="2316556"/>
            <a:ext cx="1103782" cy="1103781"/>
          </a:xfrm>
          <a:prstGeom prst="rect">
            <a:avLst/>
          </a:prstGeom>
          <a:ln w="12700">
            <a:miter lim="400000"/>
          </a:ln>
        </p:spPr>
      </p:pic>
      <p:grpSp>
        <p:nvGrpSpPr>
          <p:cNvPr id="562" name="그룹"/>
          <p:cNvGrpSpPr/>
          <p:nvPr/>
        </p:nvGrpSpPr>
        <p:grpSpPr>
          <a:xfrm>
            <a:off x="5806184" y="2293720"/>
            <a:ext cx="1326016" cy="1152879"/>
            <a:chOff x="0" y="0"/>
            <a:chExt cx="1326015" cy="1152877"/>
          </a:xfrm>
        </p:grpSpPr>
        <p:pic>
          <p:nvPicPr>
            <p:cNvPr id="560" name="korea.png" descr="korea.png"/>
            <p:cNvPicPr>
              <a:picLocks noChangeAspect="1"/>
            </p:cNvPicPr>
            <p:nvPr/>
          </p:nvPicPr>
          <p:blipFill>
            <a:blip r:embed="rId5"/>
            <a:stretch>
              <a:fillRect/>
            </a:stretch>
          </p:blipFill>
          <p:spPr>
            <a:xfrm>
              <a:off x="491744" y="0"/>
              <a:ext cx="834272" cy="834271"/>
            </a:xfrm>
            <a:prstGeom prst="rect">
              <a:avLst/>
            </a:prstGeom>
            <a:ln w="12700" cap="flat">
              <a:noFill/>
              <a:miter lim="400000"/>
            </a:ln>
            <a:effectLst/>
          </p:spPr>
        </p:pic>
        <p:pic>
          <p:nvPicPr>
            <p:cNvPr id="561" name="jeju (1).png" descr="jeju (1).png"/>
            <p:cNvPicPr>
              <a:picLocks noChangeAspect="1"/>
            </p:cNvPicPr>
            <p:nvPr/>
          </p:nvPicPr>
          <p:blipFill>
            <a:blip r:embed="rId6"/>
            <a:stretch>
              <a:fillRect/>
            </a:stretch>
          </p:blipFill>
          <p:spPr>
            <a:xfrm>
              <a:off x="0" y="318607"/>
              <a:ext cx="834271" cy="834271"/>
            </a:xfrm>
            <a:prstGeom prst="rect">
              <a:avLst/>
            </a:prstGeom>
            <a:ln w="12700" cap="flat">
              <a:noFill/>
              <a:miter lim="400000"/>
            </a:ln>
            <a:effectLst/>
          </p:spPr>
        </p:pic>
      </p:grpSp>
      <p:pic>
        <p:nvPicPr>
          <p:cNvPr id="563" name="calendar (1).png" descr="calendar (1).png"/>
          <p:cNvPicPr>
            <a:picLocks noChangeAspect="1"/>
          </p:cNvPicPr>
          <p:nvPr/>
        </p:nvPicPr>
        <p:blipFill>
          <a:blip r:embed="rId7"/>
          <a:stretch>
            <a:fillRect/>
          </a:stretch>
        </p:blipFill>
        <p:spPr>
          <a:xfrm>
            <a:off x="2768294" y="5845872"/>
            <a:ext cx="1103782" cy="1103781"/>
          </a:xfrm>
          <a:prstGeom prst="rect">
            <a:avLst/>
          </a:prstGeom>
          <a:ln w="12700">
            <a:miter lim="400000"/>
          </a:ln>
        </p:spPr>
      </p:pic>
      <p:grpSp>
        <p:nvGrpSpPr>
          <p:cNvPr id="567" name="그룹"/>
          <p:cNvGrpSpPr/>
          <p:nvPr/>
        </p:nvGrpSpPr>
        <p:grpSpPr>
          <a:xfrm>
            <a:off x="9020309" y="5807772"/>
            <a:ext cx="1310310" cy="1103781"/>
            <a:chOff x="0" y="0"/>
            <a:chExt cx="1310308" cy="1103780"/>
          </a:xfrm>
        </p:grpSpPr>
        <p:pic>
          <p:nvPicPr>
            <p:cNvPr id="564" name="hospital.png" descr="hospital.png"/>
            <p:cNvPicPr>
              <a:picLocks noChangeAspect="1"/>
            </p:cNvPicPr>
            <p:nvPr/>
          </p:nvPicPr>
          <p:blipFill>
            <a:blip r:embed="rId8"/>
            <a:stretch>
              <a:fillRect/>
            </a:stretch>
          </p:blipFill>
          <p:spPr>
            <a:xfrm>
              <a:off x="519225" y="0"/>
              <a:ext cx="585129" cy="585129"/>
            </a:xfrm>
            <a:prstGeom prst="rect">
              <a:avLst/>
            </a:prstGeom>
            <a:ln w="12700" cap="flat">
              <a:noFill/>
              <a:miter lim="400000"/>
            </a:ln>
            <a:effectLst/>
          </p:spPr>
        </p:pic>
        <p:pic>
          <p:nvPicPr>
            <p:cNvPr id="565" name="roundabout.png" descr="roundabout.png"/>
            <p:cNvPicPr>
              <a:picLocks noChangeAspect="1"/>
            </p:cNvPicPr>
            <p:nvPr/>
          </p:nvPicPr>
          <p:blipFill>
            <a:blip r:embed="rId9"/>
            <a:stretch>
              <a:fillRect/>
            </a:stretch>
          </p:blipFill>
          <p:spPr>
            <a:xfrm>
              <a:off x="0" y="426080"/>
              <a:ext cx="674526" cy="674526"/>
            </a:xfrm>
            <a:prstGeom prst="rect">
              <a:avLst/>
            </a:prstGeom>
            <a:ln w="12700" cap="flat">
              <a:noFill/>
              <a:miter lim="400000"/>
            </a:ln>
            <a:effectLst/>
          </p:spPr>
        </p:pic>
        <p:pic>
          <p:nvPicPr>
            <p:cNvPr id="566" name="trolley.png" descr="trolley.png"/>
            <p:cNvPicPr>
              <a:picLocks noChangeAspect="1"/>
            </p:cNvPicPr>
            <p:nvPr/>
          </p:nvPicPr>
          <p:blipFill>
            <a:blip r:embed="rId10"/>
            <a:stretch>
              <a:fillRect/>
            </a:stretch>
          </p:blipFill>
          <p:spPr>
            <a:xfrm>
              <a:off x="724250" y="517721"/>
              <a:ext cx="586059" cy="586060"/>
            </a:xfrm>
            <a:prstGeom prst="rect">
              <a:avLst/>
            </a:prstGeom>
            <a:ln w="12700" cap="flat">
              <a:noFill/>
              <a:miter lim="400000"/>
            </a:ln>
            <a:effectLst/>
          </p:spPr>
        </p:pic>
      </p:grpSp>
      <p:sp>
        <p:nvSpPr>
          <p:cNvPr id="568" name="#연령대별…"/>
          <p:cNvSpPr txBox="1"/>
          <p:nvPr/>
        </p:nvSpPr>
        <p:spPr>
          <a:xfrm>
            <a:off x="2739951" y="3459625"/>
            <a:ext cx="1269578" cy="13601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150000"/>
              </a:lnSpc>
              <a:defRPr sz="1400">
                <a:latin typeface="+mn-lt"/>
                <a:ea typeface="+mn-ea"/>
                <a:cs typeface="+mn-cs"/>
                <a:sym typeface="NanumSquare Regular"/>
              </a:defRPr>
            </a:pPr>
            <a:r>
              <a:t>#연령대별</a:t>
            </a:r>
          </a:p>
          <a:p>
            <a:pPr algn="l">
              <a:lnSpc>
                <a:spcPct val="150000"/>
              </a:lnSpc>
              <a:defRPr sz="1400">
                <a:latin typeface="+mn-lt"/>
                <a:ea typeface="+mn-ea"/>
                <a:cs typeface="+mn-cs"/>
                <a:sym typeface="NanumSquare Regular"/>
              </a:defRPr>
            </a:pPr>
            <a:r>
              <a:t>#사상자수대비</a:t>
            </a:r>
          </a:p>
          <a:p>
            <a:pPr algn="l">
              <a:lnSpc>
                <a:spcPct val="150000"/>
              </a:lnSpc>
              <a:defRPr sz="1400">
                <a:latin typeface="+mn-lt"/>
                <a:ea typeface="+mn-ea"/>
                <a:cs typeface="+mn-cs"/>
                <a:sym typeface="NanumSquare Regular"/>
              </a:defRPr>
            </a:pPr>
            <a:r>
              <a:t>#사망자비율</a:t>
            </a:r>
          </a:p>
          <a:p>
            <a:pPr algn="l">
              <a:lnSpc>
                <a:spcPct val="150000"/>
              </a:lnSpc>
              <a:defRPr sz="1400">
                <a:latin typeface="+mn-lt"/>
                <a:ea typeface="+mn-ea"/>
                <a:cs typeface="+mn-cs"/>
                <a:sym typeface="NanumSquare Regular"/>
              </a:defRPr>
            </a:pPr>
            <a:r>
              <a:t>#65세이상</a:t>
            </a:r>
          </a:p>
        </p:txBody>
      </p:sp>
      <p:sp>
        <p:nvSpPr>
          <p:cNvPr id="569" name="#10만명당…"/>
          <p:cNvSpPr txBox="1"/>
          <p:nvPr/>
        </p:nvSpPr>
        <p:spPr>
          <a:xfrm>
            <a:off x="5917651" y="3447039"/>
            <a:ext cx="1708801" cy="10369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150000"/>
              </a:lnSpc>
              <a:defRPr sz="1400">
                <a:latin typeface="+mn-lt"/>
                <a:ea typeface="+mn-ea"/>
                <a:cs typeface="+mn-cs"/>
                <a:sym typeface="NanumSquare Regular"/>
              </a:defRPr>
            </a:pPr>
            <a:r>
              <a:t>#10만명당</a:t>
            </a:r>
          </a:p>
          <a:p>
            <a:pPr algn="l">
              <a:lnSpc>
                <a:spcPct val="150000"/>
              </a:lnSpc>
              <a:defRPr sz="1400">
                <a:latin typeface="+mn-lt"/>
                <a:ea typeface="+mn-ea"/>
                <a:cs typeface="+mn-cs"/>
                <a:sym typeface="NanumSquare Regular"/>
              </a:defRPr>
            </a:pPr>
            <a:r>
              <a:t>#노인사망자수</a:t>
            </a:r>
          </a:p>
          <a:p>
            <a:pPr algn="l">
              <a:lnSpc>
                <a:spcPct val="150000"/>
              </a:lnSpc>
              <a:defRPr sz="1400">
                <a:latin typeface="+mn-lt"/>
                <a:ea typeface="+mn-ea"/>
                <a:cs typeface="+mn-cs"/>
                <a:sym typeface="NanumSquare Regular"/>
              </a:defRPr>
            </a:pPr>
            <a:r>
              <a:t>#제주도</a:t>
            </a:r>
            <a:r>
              <a:rPr lang="en-US"/>
              <a:t> </a:t>
            </a:r>
            <a:r>
              <a:t>#충남</a:t>
            </a:r>
            <a:r>
              <a:rPr lang="en-US"/>
              <a:t> #</a:t>
            </a:r>
            <a:r>
              <a:t>전남</a:t>
            </a:r>
          </a:p>
        </p:txBody>
      </p:sp>
      <p:sp>
        <p:nvSpPr>
          <p:cNvPr id="570" name="#사고유형별…"/>
          <p:cNvSpPr txBox="1"/>
          <p:nvPr/>
        </p:nvSpPr>
        <p:spPr>
          <a:xfrm>
            <a:off x="9080913" y="3428904"/>
            <a:ext cx="1269578" cy="10369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lnSpc>
                <a:spcPct val="150000"/>
              </a:lnSpc>
              <a:defRPr sz="1400">
                <a:latin typeface="+mn-lt"/>
                <a:ea typeface="+mn-ea"/>
                <a:cs typeface="+mn-cs"/>
                <a:sym typeface="NanumSquare Regular"/>
              </a:defRPr>
            </a:pPr>
            <a:r>
              <a:t>#사고유형별</a:t>
            </a:r>
          </a:p>
          <a:p>
            <a:pPr algn="l">
              <a:lnSpc>
                <a:spcPct val="150000"/>
              </a:lnSpc>
              <a:defRPr sz="1400">
                <a:latin typeface="+mn-lt"/>
                <a:ea typeface="+mn-ea"/>
                <a:cs typeface="+mn-cs"/>
                <a:sym typeface="NanumSquare Regular"/>
              </a:defRPr>
            </a:pPr>
            <a:r>
              <a:t>#노인사망자수</a:t>
            </a:r>
          </a:p>
          <a:p>
            <a:pPr algn="l">
              <a:lnSpc>
                <a:spcPct val="150000"/>
              </a:lnSpc>
              <a:defRPr sz="1400">
                <a:latin typeface="+mn-lt"/>
                <a:ea typeface="+mn-ea"/>
                <a:cs typeface="+mn-cs"/>
                <a:sym typeface="NanumSquare Regular"/>
              </a:defRPr>
            </a:pPr>
            <a:r>
              <a:t>#횡단중</a:t>
            </a:r>
          </a:p>
        </p:txBody>
      </p:sp>
      <p:sp>
        <p:nvSpPr>
          <p:cNvPr id="571" name="#제주3월…"/>
          <p:cNvSpPr txBox="1"/>
          <p:nvPr/>
        </p:nvSpPr>
        <p:spPr>
          <a:xfrm>
            <a:off x="2430312" y="7200369"/>
            <a:ext cx="2281074" cy="10369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lnSpc>
                <a:spcPct val="150000"/>
              </a:lnSpc>
              <a:defRPr sz="1400">
                <a:latin typeface="+mn-lt"/>
                <a:ea typeface="+mn-ea"/>
                <a:cs typeface="+mn-cs"/>
                <a:sym typeface="NanumSquare Regular"/>
              </a:defRPr>
            </a:pPr>
            <a:r>
              <a:rPr lang="en-US"/>
              <a:t>#</a:t>
            </a:r>
            <a:r>
              <a:rPr lang="ko-KR" altLang="en-US"/>
              <a:t>월요일</a:t>
            </a:r>
            <a:endParaRPr lang="en-US"/>
          </a:p>
          <a:p>
            <a:pPr algn="l">
              <a:lnSpc>
                <a:spcPct val="150000"/>
              </a:lnSpc>
              <a:defRPr sz="1400">
                <a:latin typeface="+mn-lt"/>
                <a:ea typeface="+mn-ea"/>
                <a:cs typeface="+mn-cs"/>
                <a:sym typeface="NanumSquare Regular"/>
              </a:defRPr>
            </a:pPr>
            <a:r>
              <a:t>#제주3월</a:t>
            </a:r>
            <a:r>
              <a:rPr lang="en-US"/>
              <a:t> / </a:t>
            </a:r>
            <a:r>
              <a:rPr lang="en-US" altLang="ko-KR"/>
              <a:t>6</a:t>
            </a:r>
            <a:r>
              <a:rPr lang="ko-KR" altLang="en-US"/>
              <a:t>시</a:t>
            </a:r>
            <a:r>
              <a:rPr lang="en-US" altLang="ko-KR"/>
              <a:t>~8</a:t>
            </a:r>
            <a:r>
              <a:rPr lang="ko-KR" altLang="en-US"/>
              <a:t>시</a:t>
            </a:r>
          </a:p>
          <a:p>
            <a:pPr algn="l">
              <a:lnSpc>
                <a:spcPct val="150000"/>
              </a:lnSpc>
              <a:defRPr sz="1400">
                <a:latin typeface="+mn-lt"/>
                <a:ea typeface="+mn-ea"/>
                <a:cs typeface="+mn-cs"/>
                <a:sym typeface="NanumSquare Regular"/>
              </a:defRPr>
            </a:pPr>
            <a:r>
              <a:t>#충남,전남10월</a:t>
            </a:r>
            <a:r>
              <a:rPr lang="en-US"/>
              <a:t> / </a:t>
            </a:r>
            <a:r>
              <a:t>18시~20시</a:t>
            </a:r>
          </a:p>
        </p:txBody>
      </p:sp>
      <p:grpSp>
        <p:nvGrpSpPr>
          <p:cNvPr id="574" name="그룹"/>
          <p:cNvGrpSpPr/>
          <p:nvPr/>
        </p:nvGrpSpPr>
        <p:grpSpPr>
          <a:xfrm>
            <a:off x="5794174" y="5613913"/>
            <a:ext cx="1350036" cy="1329409"/>
            <a:chOff x="0" y="0"/>
            <a:chExt cx="1350034" cy="1329407"/>
          </a:xfrm>
        </p:grpSpPr>
        <p:pic>
          <p:nvPicPr>
            <p:cNvPr id="572" name="ambulance.png" descr="ambulance.png"/>
            <p:cNvPicPr>
              <a:picLocks noChangeAspect="1"/>
            </p:cNvPicPr>
            <p:nvPr/>
          </p:nvPicPr>
          <p:blipFill>
            <a:blip r:embed="rId11"/>
            <a:stretch>
              <a:fillRect/>
            </a:stretch>
          </p:blipFill>
          <p:spPr>
            <a:xfrm>
              <a:off x="0" y="0"/>
              <a:ext cx="771178" cy="771178"/>
            </a:xfrm>
            <a:prstGeom prst="rect">
              <a:avLst/>
            </a:prstGeom>
            <a:ln w="12700" cap="flat">
              <a:noFill/>
              <a:miter lim="400000"/>
            </a:ln>
            <a:effectLst/>
          </p:spPr>
        </p:pic>
        <p:pic>
          <p:nvPicPr>
            <p:cNvPr id="573" name="accident.png" descr="accident.png"/>
            <p:cNvPicPr>
              <a:picLocks noChangeAspect="1"/>
            </p:cNvPicPr>
            <p:nvPr/>
          </p:nvPicPr>
          <p:blipFill>
            <a:blip r:embed="rId12"/>
            <a:stretch>
              <a:fillRect/>
            </a:stretch>
          </p:blipFill>
          <p:spPr>
            <a:xfrm>
              <a:off x="578857" y="558230"/>
              <a:ext cx="771178" cy="771178"/>
            </a:xfrm>
            <a:prstGeom prst="rect">
              <a:avLst/>
            </a:prstGeom>
            <a:ln w="12700" cap="flat">
              <a:noFill/>
              <a:miter lim="400000"/>
            </a:ln>
            <a:effectLst/>
          </p:spPr>
        </p:pic>
      </p:grpSp>
      <p:sp>
        <p:nvSpPr>
          <p:cNvPr id="575" name="#응급실현황과…"/>
          <p:cNvSpPr txBox="1"/>
          <p:nvPr/>
        </p:nvSpPr>
        <p:spPr>
          <a:xfrm>
            <a:off x="5874641" y="7206688"/>
            <a:ext cx="1269578" cy="7137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lnSpc>
                <a:spcPct val="150000"/>
              </a:lnSpc>
              <a:defRPr sz="1400">
                <a:latin typeface="+mn-lt"/>
                <a:ea typeface="+mn-ea"/>
                <a:cs typeface="+mn-cs"/>
                <a:sym typeface="NanumSquare Regular"/>
              </a:defRPr>
            </a:pPr>
            <a:r>
              <a:t>#응급실현황과</a:t>
            </a:r>
          </a:p>
          <a:p>
            <a:pPr algn="l">
              <a:lnSpc>
                <a:spcPct val="150000"/>
              </a:lnSpc>
              <a:defRPr sz="1400">
                <a:latin typeface="+mn-lt"/>
                <a:ea typeface="+mn-ea"/>
                <a:cs typeface="+mn-cs"/>
                <a:sym typeface="NanumSquare Regular"/>
              </a:defRPr>
            </a:pPr>
            <a:r>
              <a:t>#사고다발지역</a:t>
            </a:r>
          </a:p>
        </p:txBody>
      </p:sp>
      <p:sp>
        <p:nvSpPr>
          <p:cNvPr id="576" name="#시장…"/>
          <p:cNvSpPr txBox="1"/>
          <p:nvPr/>
        </p:nvSpPr>
        <p:spPr>
          <a:xfrm>
            <a:off x="8985842" y="7191468"/>
            <a:ext cx="2327560" cy="10369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lnSpc>
                <a:spcPct val="150000"/>
              </a:lnSpc>
              <a:defRPr sz="1400">
                <a:latin typeface="+mn-lt"/>
                <a:ea typeface="+mn-ea"/>
                <a:cs typeface="+mn-cs"/>
                <a:sym typeface="NanumSquare Regular"/>
              </a:defRPr>
            </a:pPr>
            <a:r>
              <a:t>#병원</a:t>
            </a:r>
            <a:r>
              <a:rPr lang="en-US"/>
              <a:t> / </a:t>
            </a:r>
            <a:r>
              <a:rPr lang="ko-KR" altLang="en-US"/>
              <a:t>시장</a:t>
            </a:r>
            <a:r>
              <a:rPr lang="en-US"/>
              <a:t> / </a:t>
            </a:r>
            <a:r>
              <a:t>회전차로</a:t>
            </a:r>
            <a:endParaRPr lang="en-US"/>
          </a:p>
          <a:p>
            <a:pPr algn="l">
              <a:lnSpc>
                <a:spcPct val="150000"/>
              </a:lnSpc>
              <a:defRPr sz="1400">
                <a:latin typeface="+mn-lt"/>
                <a:ea typeface="+mn-ea"/>
                <a:cs typeface="+mn-cs"/>
                <a:sym typeface="NanumSquare Regular"/>
              </a:defRPr>
            </a:pPr>
            <a:r>
              <a:rPr lang="en-US"/>
              <a:t>#</a:t>
            </a:r>
            <a:r>
              <a:rPr lang="ko-KR" altLang="en-US"/>
              <a:t>유동인구 및 통행량 많은 곳</a:t>
            </a:r>
            <a:endParaRPr lang="en-US" altLang="ko-KR"/>
          </a:p>
          <a:p>
            <a:pPr algn="l">
              <a:lnSpc>
                <a:spcPct val="150000"/>
              </a:lnSpc>
              <a:defRPr sz="1400">
                <a:latin typeface="+mn-lt"/>
                <a:ea typeface="+mn-ea"/>
                <a:cs typeface="+mn-cs"/>
                <a:sym typeface="NanumSquare Regular"/>
              </a:defRPr>
            </a:pPr>
            <a:r>
              <a:rPr lang="en-US"/>
              <a:t>#</a:t>
            </a:r>
            <a:r>
              <a:rPr lang="ko-KR" altLang="en-US"/>
              <a:t>촌락과 섬지역</a:t>
            </a:r>
            <a:endParaRPr/>
          </a:p>
        </p:txBody>
      </p:sp>
      <p:sp>
        <p:nvSpPr>
          <p:cNvPr id="577" name="선"/>
          <p:cNvSpPr/>
          <p:nvPr/>
        </p:nvSpPr>
        <p:spPr>
          <a:xfrm>
            <a:off x="2379512" y="5220044"/>
            <a:ext cx="8299035" cy="1"/>
          </a:xfrm>
          <a:prstGeom prst="line">
            <a:avLst/>
          </a:prstGeom>
          <a:ln w="12700">
            <a:solidFill>
              <a:srgbClr val="535353"/>
            </a:solidFill>
            <a:miter lim="400000"/>
          </a:ln>
        </p:spPr>
        <p:txBody>
          <a:bodyPr lIns="45718" tIns="45718" rIns="45718" bIns="45718"/>
          <a:lstStyle/>
          <a:p>
            <a:pPr>
              <a:lnSpc>
                <a:spcPct val="150000"/>
              </a:lnSpc>
            </a:pPr>
            <a:endParaRPr/>
          </a:p>
        </p:txBody>
      </p:sp>
      <p:sp>
        <p:nvSpPr>
          <p:cNvPr id="578" name="프로젝트 컨셉"/>
          <p:cNvSpPr txBox="1"/>
          <p:nvPr/>
        </p:nvSpPr>
        <p:spPr>
          <a:xfrm>
            <a:off x="9693138" y="910762"/>
            <a:ext cx="461773"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결론</a:t>
            </a:r>
          </a:p>
        </p:txBody>
      </p:sp>
      <p:pic>
        <p:nvPicPr>
          <p:cNvPr id="7" name="그래픽 6" descr="줄 화살표: 일자형">
            <a:extLst>
              <a:ext uri="{FF2B5EF4-FFF2-40B4-BE49-F238E27FC236}">
                <a16:creationId xmlns:a16="http://schemas.microsoft.com/office/drawing/2014/main" id="{43C11307-C71E-4281-994C-CE542379129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0800000">
            <a:off x="5351076" y="3454577"/>
            <a:ext cx="443098" cy="443098"/>
          </a:xfrm>
          <a:prstGeom prst="rect">
            <a:avLst/>
          </a:prstGeom>
        </p:spPr>
      </p:pic>
      <p:pic>
        <p:nvPicPr>
          <p:cNvPr id="40" name="그래픽 39" descr="줄 화살표: 일자형">
            <a:extLst>
              <a:ext uri="{FF2B5EF4-FFF2-40B4-BE49-F238E27FC236}">
                <a16:creationId xmlns:a16="http://schemas.microsoft.com/office/drawing/2014/main" id="{4DC07183-CDCD-4D3C-8A9F-C28F73C76B8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0800000">
            <a:off x="8520583" y="3447743"/>
            <a:ext cx="443098" cy="443098"/>
          </a:xfrm>
          <a:prstGeom prst="rect">
            <a:avLst/>
          </a:prstGeom>
        </p:spPr>
      </p:pic>
      <p:pic>
        <p:nvPicPr>
          <p:cNvPr id="41" name="그래픽 40" descr="줄 화살표: 일자형">
            <a:extLst>
              <a:ext uri="{FF2B5EF4-FFF2-40B4-BE49-F238E27FC236}">
                <a16:creationId xmlns:a16="http://schemas.microsoft.com/office/drawing/2014/main" id="{7C6240C3-DF67-4991-B7E6-48D86D4C524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0800000">
            <a:off x="1907386" y="7222080"/>
            <a:ext cx="443098" cy="443098"/>
          </a:xfrm>
          <a:prstGeom prst="rect">
            <a:avLst/>
          </a:prstGeom>
        </p:spPr>
      </p:pic>
      <p:pic>
        <p:nvPicPr>
          <p:cNvPr id="42" name="그래픽 41" descr="줄 화살표: 일자형">
            <a:extLst>
              <a:ext uri="{FF2B5EF4-FFF2-40B4-BE49-F238E27FC236}">
                <a16:creationId xmlns:a16="http://schemas.microsoft.com/office/drawing/2014/main" id="{B9CB6DAC-A97D-40C2-8882-C34843417B9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0800000">
            <a:off x="5346038" y="7214123"/>
            <a:ext cx="443098" cy="443098"/>
          </a:xfrm>
          <a:prstGeom prst="rect">
            <a:avLst/>
          </a:prstGeom>
        </p:spPr>
      </p:pic>
      <p:pic>
        <p:nvPicPr>
          <p:cNvPr id="43" name="그래픽 42" descr="줄 화살표: 일자형">
            <a:extLst>
              <a:ext uri="{FF2B5EF4-FFF2-40B4-BE49-F238E27FC236}">
                <a16:creationId xmlns:a16="http://schemas.microsoft.com/office/drawing/2014/main" id="{933B6301-9AEC-478E-BB65-400FAC3ADEB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0800000">
            <a:off x="8471653" y="7222080"/>
            <a:ext cx="443098" cy="443098"/>
          </a:xfrm>
          <a:prstGeom prst="rect">
            <a:avLst/>
          </a:prstGeom>
        </p:spPr>
      </p:pic>
      <p:pic>
        <p:nvPicPr>
          <p:cNvPr id="44" name="그래픽 43" descr="줄 화살표: 일자형">
            <a:extLst>
              <a:ext uri="{FF2B5EF4-FFF2-40B4-BE49-F238E27FC236}">
                <a16:creationId xmlns:a16="http://schemas.microsoft.com/office/drawing/2014/main" id="{B8DED6C4-12BD-4D2E-9418-623B55102F6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0800000">
            <a:off x="2188237" y="4426242"/>
            <a:ext cx="443098" cy="443098"/>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87"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88"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589"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결론 및 향후 과제</a:t>
            </a:r>
          </a:p>
        </p:txBody>
      </p:sp>
      <p:sp>
        <p:nvSpPr>
          <p:cNvPr id="590"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591"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수행 절차 및 방법</a:t>
            </a:r>
          </a:p>
        </p:txBody>
      </p:sp>
      <p:sp>
        <p:nvSpPr>
          <p:cNvPr id="592"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593" name="프로젝트 컨셉"/>
          <p:cNvSpPr txBox="1"/>
          <p:nvPr/>
        </p:nvSpPr>
        <p:spPr>
          <a:xfrm>
            <a:off x="9492190" y="903648"/>
            <a:ext cx="86366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향후 과제</a:t>
            </a:r>
          </a:p>
        </p:txBody>
      </p:sp>
      <p:sp>
        <p:nvSpPr>
          <p:cNvPr id="595" name="- 응급실 외 외상센터/전문의 유무와 노인 교통사고 사망의 상관관계"/>
          <p:cNvSpPr txBox="1"/>
          <p:nvPr/>
        </p:nvSpPr>
        <p:spPr>
          <a:xfrm>
            <a:off x="2969133" y="3582252"/>
            <a:ext cx="7066535" cy="3860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150000"/>
              </a:lnSpc>
              <a:defRPr sz="2000">
                <a:solidFill>
                  <a:srgbClr val="000000"/>
                </a:solidFill>
                <a:latin typeface="+mn-lt"/>
                <a:ea typeface="+mn-ea"/>
                <a:cs typeface="+mn-cs"/>
                <a:sym typeface="NanumSquare Regular"/>
              </a:defRPr>
            </a:lvl1pPr>
          </a:lstStyle>
          <a:p>
            <a:r>
              <a:t>- 응급실 외 외상센터/전문의 유무와 노인 교통사고 사망의 상관관계</a:t>
            </a:r>
          </a:p>
        </p:txBody>
      </p:sp>
      <p:sp>
        <p:nvSpPr>
          <p:cNvPr id="596" name="- 차대사람 외 다양한 사고유형 분석"/>
          <p:cNvSpPr txBox="1"/>
          <p:nvPr/>
        </p:nvSpPr>
        <p:spPr>
          <a:xfrm>
            <a:off x="2953741" y="4619775"/>
            <a:ext cx="7706918" cy="514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150000"/>
              </a:lnSpc>
              <a:defRPr sz="2000">
                <a:solidFill>
                  <a:srgbClr val="000000"/>
                </a:solidFill>
                <a:latin typeface="+mn-lt"/>
                <a:ea typeface="+mn-ea"/>
                <a:cs typeface="+mn-cs"/>
                <a:sym typeface="NanumSquare Regular"/>
              </a:defRPr>
            </a:lvl1pPr>
          </a:lstStyle>
          <a:p>
            <a:pPr algn="ctr"/>
            <a:r>
              <a:t>- 차대사람 외 </a:t>
            </a:r>
            <a:r>
              <a:rPr lang="ko-KR" altLang="en-US"/>
              <a:t>도로환경 및 교통 인프라 등 </a:t>
            </a:r>
            <a:r>
              <a:t>다양한 사고유형 분석</a:t>
            </a:r>
          </a:p>
        </p:txBody>
      </p:sp>
      <p:sp>
        <p:nvSpPr>
          <p:cNvPr id="597" name="- 노인뿐만이 아닌 전 연령층 사건의 분석"/>
          <p:cNvSpPr txBox="1"/>
          <p:nvPr/>
        </p:nvSpPr>
        <p:spPr>
          <a:xfrm>
            <a:off x="4353306" y="5785266"/>
            <a:ext cx="4298189" cy="3860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150000"/>
              </a:lnSpc>
              <a:defRPr sz="2000">
                <a:solidFill>
                  <a:srgbClr val="000000"/>
                </a:solidFill>
                <a:latin typeface="+mn-lt"/>
                <a:ea typeface="+mn-ea"/>
                <a:cs typeface="+mn-cs"/>
                <a:sym typeface="NanumSquare Regular"/>
              </a:defRPr>
            </a:lvl1pPr>
          </a:lstStyle>
          <a:p>
            <a:r>
              <a:t>- 노인뿐만이 아닌 전 연령층 사건의 분석</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595"/>
                                        </p:tgtEl>
                                        <p:attrNameLst>
                                          <p:attrName>style.visibility</p:attrName>
                                        </p:attrNameLst>
                                      </p:cBhvr>
                                      <p:to>
                                        <p:strVal val="visible"/>
                                      </p:to>
                                    </p:set>
                                    <p:animEffect transition="in" filter="fade">
                                      <p:cBhvr>
                                        <p:cTn id="7" dur="1000"/>
                                        <p:tgtEl>
                                          <p:spTgt spid="5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596"/>
                                        </p:tgtEl>
                                        <p:attrNameLst>
                                          <p:attrName>style.visibility</p:attrName>
                                        </p:attrNameLst>
                                      </p:cBhvr>
                                      <p:to>
                                        <p:strVal val="visible"/>
                                      </p:to>
                                    </p:set>
                                    <p:animEffect transition="in" filter="fade">
                                      <p:cBhvr>
                                        <p:cTn id="12" dur="1000"/>
                                        <p:tgtEl>
                                          <p:spTgt spid="5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3" nodeType="clickEffect">
                                  <p:stCondLst>
                                    <p:cond delay="0"/>
                                  </p:stCondLst>
                                  <p:iterate>
                                    <p:tmAbs val="0"/>
                                  </p:iterate>
                                  <p:childTnLst>
                                    <p:set>
                                      <p:cBhvr>
                                        <p:cTn id="16" fill="hold"/>
                                        <p:tgtEl>
                                          <p:spTgt spid="597"/>
                                        </p:tgtEl>
                                        <p:attrNameLst>
                                          <p:attrName>style.visibility</p:attrName>
                                        </p:attrNameLst>
                                      </p:cBhvr>
                                      <p:to>
                                        <p:strVal val="visible"/>
                                      </p:to>
                                    </p:set>
                                    <p:animEffect transition="in" filter="fade">
                                      <p:cBhvr>
                                        <p:cTn id="17" dur="1000"/>
                                        <p:tgtEl>
                                          <p:spTgt spid="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1" animBg="1" advAuto="0"/>
      <p:bldP spid="596" grpId="2" animBg="1" advAuto="0"/>
      <p:bldP spid="597" grpId="3"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602"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603"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604"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605"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느낀점</a:t>
            </a:r>
          </a:p>
        </p:txBody>
      </p:sp>
      <p:sp>
        <p:nvSpPr>
          <p:cNvPr id="60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수행 절차 및 방법</a:t>
            </a:r>
          </a:p>
        </p:txBody>
      </p:sp>
      <p:sp>
        <p:nvSpPr>
          <p:cNvPr id="607"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608" name="- 수업 적용의 어려움…"/>
          <p:cNvSpPr txBox="1"/>
          <p:nvPr/>
        </p:nvSpPr>
        <p:spPr>
          <a:xfrm>
            <a:off x="1696261" y="4680804"/>
            <a:ext cx="10148612" cy="1479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170000"/>
              </a:lnSpc>
              <a:defRPr sz="2000">
                <a:solidFill>
                  <a:srgbClr val="000000"/>
                </a:solidFill>
                <a:latin typeface="+mn-lt"/>
                <a:ea typeface="+mn-ea"/>
                <a:cs typeface="+mn-cs"/>
                <a:sym typeface="NanumSquare Regular"/>
              </a:defRPr>
            </a:pPr>
            <a:r>
              <a:rPr lang="en-US" altLang="ko-KR" sz="2800"/>
              <a:t>'</a:t>
            </a:r>
            <a:r>
              <a:rPr lang="ko-KR" altLang="en-US" sz="2800"/>
              <a:t>배운 코드도 익숙지 않은데 실제 프로젝트를 해내게 될 거라고</a:t>
            </a:r>
            <a:r>
              <a:rPr lang="en-US" altLang="ko-KR" sz="2800"/>
              <a:t>?'</a:t>
            </a:r>
          </a:p>
          <a:p>
            <a:pPr algn="l">
              <a:lnSpc>
                <a:spcPct val="170000"/>
              </a:lnSpc>
              <a:defRPr sz="2000">
                <a:solidFill>
                  <a:srgbClr val="000000"/>
                </a:solidFill>
                <a:latin typeface="+mn-lt"/>
                <a:ea typeface="+mn-ea"/>
                <a:cs typeface="+mn-cs"/>
                <a:sym typeface="NanumSquare Regular"/>
              </a:defRPr>
            </a:pPr>
            <a:endParaRPr sz="280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602"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603" name="팀 구성 및 역할"/>
          <p:cNvSpPr txBox="1"/>
          <p:nvPr/>
        </p:nvSpPr>
        <p:spPr>
          <a:xfrm>
            <a:off x="2534361" y="330112"/>
            <a:ext cx="2960656" cy="491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604" name="결론 및 향후 과제"/>
          <p:cNvSpPr txBox="1"/>
          <p:nvPr/>
        </p:nvSpPr>
        <p:spPr>
          <a:xfrm>
            <a:off x="8410226" y="330112"/>
            <a:ext cx="2960657" cy="491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605" name="느낀점"/>
          <p:cNvSpPr txBox="1"/>
          <p:nvPr/>
        </p:nvSpPr>
        <p:spPr>
          <a:xfrm>
            <a:off x="11213487" y="340783"/>
            <a:ext cx="1927723"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느낀점</a:t>
            </a:r>
          </a:p>
        </p:txBody>
      </p:sp>
      <p:sp>
        <p:nvSpPr>
          <p:cNvPr id="606" name="수행 절차 및 방법"/>
          <p:cNvSpPr txBox="1"/>
          <p:nvPr/>
        </p:nvSpPr>
        <p:spPr>
          <a:xfrm>
            <a:off x="5438426" y="330112"/>
            <a:ext cx="2960657" cy="491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수행 절차 및 방법</a:t>
            </a:r>
          </a:p>
        </p:txBody>
      </p:sp>
      <p:sp>
        <p:nvSpPr>
          <p:cNvPr id="607" name="프로젝트 배경"/>
          <p:cNvSpPr txBox="1"/>
          <p:nvPr/>
        </p:nvSpPr>
        <p:spPr>
          <a:xfrm>
            <a:off x="104426" y="330112"/>
            <a:ext cx="2494197" cy="491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10" name="- 수업 적용의 어려움…">
            <a:extLst>
              <a:ext uri="{FF2B5EF4-FFF2-40B4-BE49-F238E27FC236}">
                <a16:creationId xmlns:a16="http://schemas.microsoft.com/office/drawing/2014/main" id="{A9F23A9A-7538-4007-9628-5B21E0758FEA}"/>
              </a:ext>
            </a:extLst>
          </p:cNvPr>
          <p:cNvSpPr txBox="1"/>
          <p:nvPr/>
        </p:nvSpPr>
        <p:spPr>
          <a:xfrm>
            <a:off x="3687630" y="4462662"/>
            <a:ext cx="6064161" cy="7432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70000"/>
              </a:lnSpc>
              <a:defRPr sz="2000">
                <a:solidFill>
                  <a:srgbClr val="000000"/>
                </a:solidFill>
                <a:latin typeface="+mn-lt"/>
                <a:ea typeface="+mn-ea"/>
                <a:cs typeface="+mn-cs"/>
                <a:sym typeface="NanumSquare Regular"/>
              </a:defRPr>
            </a:pPr>
            <a:r>
              <a:rPr lang="ko-KR" altLang="en-US" sz="2800"/>
              <a:t>그런데</a:t>
            </a:r>
            <a:r>
              <a:rPr lang="en-US" altLang="ko-KR" sz="2800"/>
              <a:t>…</a:t>
            </a:r>
            <a:r>
              <a:rPr lang="ko-KR" altLang="en-US" sz="2800"/>
              <a:t> 실제로 그 일이 벌어졌습니다</a:t>
            </a:r>
            <a:endParaRPr sz="2800"/>
          </a:p>
        </p:txBody>
      </p:sp>
    </p:spTree>
    <p:extLst>
      <p:ext uri="{BB962C8B-B14F-4D97-AF65-F5344CB8AC3E}">
        <p14:creationId xmlns:p14="http://schemas.microsoft.com/office/powerpoint/2010/main" val="314056836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189"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190"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프로젝트 배경</a:t>
            </a:r>
          </a:p>
        </p:txBody>
      </p:sp>
      <p:sp>
        <p:nvSpPr>
          <p:cNvPr id="191"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192"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수행 절차 및 방법</a:t>
            </a:r>
          </a:p>
        </p:txBody>
      </p:sp>
      <p:sp>
        <p:nvSpPr>
          <p:cNvPr id="193"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194"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195" name="직사각형"/>
          <p:cNvSpPr/>
          <p:nvPr/>
        </p:nvSpPr>
        <p:spPr>
          <a:xfrm>
            <a:off x="431800" y="2455333"/>
            <a:ext cx="12141200" cy="3647257"/>
          </a:xfrm>
          <a:prstGeom prst="rect">
            <a:avLst/>
          </a:prstGeom>
          <a:ln w="12700">
            <a:solidFill>
              <a:srgbClr val="000000"/>
            </a:solidFill>
            <a:custDash>
              <a:ds d="100000" sp="200000"/>
            </a:custDash>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pic>
        <p:nvPicPr>
          <p:cNvPr id="196" name="KakaoTalk_Photo_2021-08-21-17-28-43.png" descr="KakaoTalk_Photo_2021-08-21-17-28-43.png"/>
          <p:cNvPicPr>
            <a:picLocks noChangeAspect="1"/>
          </p:cNvPicPr>
          <p:nvPr/>
        </p:nvPicPr>
        <p:blipFill>
          <a:blip r:embed="rId3"/>
          <a:stretch>
            <a:fillRect/>
          </a:stretch>
        </p:blipFill>
        <p:spPr>
          <a:xfrm>
            <a:off x="914584" y="2882947"/>
            <a:ext cx="3200032" cy="2792029"/>
          </a:xfrm>
          <a:prstGeom prst="rect">
            <a:avLst/>
          </a:prstGeom>
          <a:ln w="12700">
            <a:miter lim="400000"/>
          </a:ln>
        </p:spPr>
      </p:pic>
      <p:sp>
        <p:nvSpPr>
          <p:cNvPr id="197" name="OECD 평균 대비 가장 취약한 3대 지표 중 하나, 교통사고…"/>
          <p:cNvSpPr txBox="1"/>
          <p:nvPr/>
        </p:nvSpPr>
        <p:spPr>
          <a:xfrm>
            <a:off x="4490427" y="3490292"/>
            <a:ext cx="7800166" cy="14773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160420" indent="-160420" algn="l" defTabSz="914400">
              <a:buSzPct val="100000"/>
              <a:buFont typeface="Arial"/>
              <a:buChar char="•"/>
              <a:defRPr sz="1800" spc="-36">
                <a:solidFill>
                  <a:srgbClr val="000000"/>
                </a:solidFill>
                <a:latin typeface="NanumSquareR"/>
                <a:ea typeface="NanumSquareR"/>
                <a:cs typeface="NanumSquareR"/>
                <a:sym typeface="NanumSquareR"/>
              </a:defRPr>
            </a:pPr>
            <a:r>
              <a:rPr dirty="0"/>
              <a:t>OECD </a:t>
            </a:r>
            <a:r>
              <a:rPr dirty="0" err="1"/>
              <a:t>평균</a:t>
            </a:r>
            <a:r>
              <a:rPr dirty="0"/>
              <a:t> </a:t>
            </a:r>
            <a:r>
              <a:rPr dirty="0" err="1"/>
              <a:t>대비</a:t>
            </a:r>
            <a:r>
              <a:rPr dirty="0"/>
              <a:t> </a:t>
            </a:r>
            <a:r>
              <a:rPr dirty="0" err="1"/>
              <a:t>가장</a:t>
            </a:r>
            <a:r>
              <a:rPr dirty="0"/>
              <a:t> </a:t>
            </a:r>
            <a:r>
              <a:rPr dirty="0" err="1"/>
              <a:t>취약한</a:t>
            </a:r>
            <a:r>
              <a:rPr dirty="0"/>
              <a:t> 3대 </a:t>
            </a:r>
            <a:r>
              <a:rPr dirty="0" err="1"/>
              <a:t>지표</a:t>
            </a:r>
            <a:r>
              <a:rPr dirty="0"/>
              <a:t> 중 </a:t>
            </a:r>
            <a:r>
              <a:rPr dirty="0" err="1"/>
              <a:t>하나</a:t>
            </a:r>
            <a:r>
              <a:rPr dirty="0"/>
              <a:t>, </a:t>
            </a:r>
            <a:r>
              <a:rPr b="1" dirty="0" err="1">
                <a:latin typeface="NanumSquareB"/>
                <a:ea typeface="NanumSquareB"/>
                <a:cs typeface="NanumSquareB"/>
                <a:sym typeface="NanumSquareB"/>
              </a:rPr>
              <a:t>교통사고</a:t>
            </a:r>
            <a:endParaRPr b="1" dirty="0">
              <a:latin typeface="NanumSquareB"/>
              <a:ea typeface="NanumSquareB"/>
              <a:cs typeface="NanumSquareB"/>
              <a:sym typeface="NanumSquareB"/>
            </a:endParaRPr>
          </a:p>
          <a:p>
            <a:pPr marL="160420" indent="-160420" algn="l" defTabSz="914400">
              <a:buSzPct val="100000"/>
              <a:buFont typeface="Arial"/>
              <a:buChar char="•"/>
              <a:defRPr sz="1800" spc="-36">
                <a:solidFill>
                  <a:srgbClr val="000000"/>
                </a:solidFill>
                <a:latin typeface="NanumSquareR"/>
                <a:ea typeface="NanumSquareR"/>
                <a:cs typeface="NanumSquareR"/>
                <a:sym typeface="NanumSquareR"/>
              </a:defRPr>
            </a:pPr>
            <a:endParaRPr b="1" dirty="0">
              <a:latin typeface="NanumSquareB"/>
              <a:ea typeface="NanumSquareB"/>
              <a:cs typeface="NanumSquareB"/>
              <a:sym typeface="NanumSquareB"/>
            </a:endParaRPr>
          </a:p>
          <a:p>
            <a:pPr marL="160420" indent="-160420" algn="l" defTabSz="914400">
              <a:buSzPct val="100000"/>
              <a:buFont typeface="Arial"/>
              <a:buChar char="•"/>
              <a:defRPr sz="1800" spc="-36">
                <a:solidFill>
                  <a:srgbClr val="000000"/>
                </a:solidFill>
                <a:latin typeface="NanumSquareR"/>
                <a:ea typeface="NanumSquareR"/>
                <a:cs typeface="NanumSquareR"/>
                <a:sym typeface="NanumSquareR"/>
              </a:defRPr>
            </a:pPr>
            <a:r>
              <a:rPr b="1" dirty="0" err="1"/>
              <a:t>초고령사회</a:t>
            </a:r>
            <a:r>
              <a:rPr dirty="0" err="1"/>
              <a:t>가</a:t>
            </a:r>
            <a:r>
              <a:rPr dirty="0"/>
              <a:t> </a:t>
            </a:r>
            <a:r>
              <a:rPr dirty="0" err="1"/>
              <a:t>진행되고</a:t>
            </a:r>
            <a:r>
              <a:rPr dirty="0"/>
              <a:t> </a:t>
            </a:r>
            <a:r>
              <a:rPr dirty="0" err="1"/>
              <a:t>있는</a:t>
            </a:r>
            <a:r>
              <a:rPr dirty="0"/>
              <a:t> </a:t>
            </a:r>
            <a:r>
              <a:rPr dirty="0" err="1"/>
              <a:t>시점에서</a:t>
            </a:r>
            <a:r>
              <a:rPr dirty="0"/>
              <a:t> </a:t>
            </a:r>
            <a:r>
              <a:rPr b="1" dirty="0" err="1">
                <a:latin typeface="NanumSquareB"/>
                <a:ea typeface="NanumSquareB"/>
                <a:cs typeface="NanumSquareB"/>
                <a:sym typeface="NanumSquareB"/>
              </a:rPr>
              <a:t>노인</a:t>
            </a:r>
            <a:r>
              <a:rPr b="1" dirty="0">
                <a:latin typeface="NanumSquareB"/>
                <a:ea typeface="NanumSquareB"/>
                <a:cs typeface="NanumSquareB"/>
                <a:sym typeface="NanumSquareB"/>
              </a:rPr>
              <a:t> </a:t>
            </a:r>
            <a:r>
              <a:rPr b="1" dirty="0" err="1">
                <a:latin typeface="NanumSquareB"/>
                <a:ea typeface="NanumSquareB"/>
                <a:cs typeface="NanumSquareB"/>
                <a:sym typeface="NanumSquareB"/>
              </a:rPr>
              <a:t>교통사고가</a:t>
            </a:r>
            <a:r>
              <a:rPr b="1" dirty="0">
                <a:latin typeface="NanumSquareB"/>
                <a:ea typeface="NanumSquareB"/>
                <a:cs typeface="NanumSquareB"/>
                <a:sym typeface="NanumSquareB"/>
              </a:rPr>
              <a:t> 큰 </a:t>
            </a:r>
            <a:r>
              <a:rPr b="1" dirty="0" err="1">
                <a:latin typeface="NanumSquareB"/>
                <a:ea typeface="NanumSquareB"/>
                <a:cs typeface="NanumSquareB"/>
                <a:sym typeface="NanumSquareB"/>
              </a:rPr>
              <a:t>문제</a:t>
            </a:r>
            <a:endParaRPr b="1" dirty="0">
              <a:latin typeface="NanumSquareB"/>
              <a:ea typeface="NanumSquareB"/>
              <a:cs typeface="NanumSquareB"/>
              <a:sym typeface="NanumSquareB"/>
            </a:endParaRPr>
          </a:p>
          <a:p>
            <a:pPr marL="160420" indent="-160420" algn="l" defTabSz="914400">
              <a:buSzPct val="100000"/>
              <a:buFont typeface="Arial"/>
              <a:buChar char="•"/>
              <a:defRPr sz="1800" spc="-36">
                <a:solidFill>
                  <a:srgbClr val="000000"/>
                </a:solidFill>
                <a:latin typeface="NanumSquareR"/>
                <a:ea typeface="NanumSquareR"/>
                <a:cs typeface="NanumSquareR"/>
                <a:sym typeface="NanumSquareR"/>
              </a:defRPr>
            </a:pPr>
            <a:endParaRPr b="1" dirty="0">
              <a:latin typeface="NanumSquareB"/>
              <a:ea typeface="NanumSquareB"/>
              <a:cs typeface="NanumSquareB"/>
              <a:sym typeface="NanumSquareB"/>
            </a:endParaRPr>
          </a:p>
          <a:p>
            <a:pPr marL="160420" indent="-160420" algn="l" defTabSz="914400">
              <a:buSzPct val="100000"/>
              <a:buFont typeface="Arial"/>
              <a:buChar char="•"/>
              <a:defRPr sz="1800" spc="-36">
                <a:solidFill>
                  <a:srgbClr val="000000"/>
                </a:solidFill>
                <a:latin typeface="NanumSquareR"/>
                <a:ea typeface="NanumSquareR"/>
                <a:cs typeface="NanumSquareR"/>
                <a:sym typeface="NanumSquareR"/>
              </a:defRPr>
            </a:pPr>
            <a:r>
              <a:rPr dirty="0"/>
              <a:t>2018년에서 2020년 3년동안 </a:t>
            </a:r>
            <a:r>
              <a:rPr dirty="0" err="1"/>
              <a:t>보행</a:t>
            </a:r>
            <a:r>
              <a:rPr dirty="0"/>
              <a:t> 중 </a:t>
            </a:r>
            <a:r>
              <a:rPr dirty="0" err="1"/>
              <a:t>교통사고</a:t>
            </a:r>
            <a:r>
              <a:rPr dirty="0"/>
              <a:t> </a:t>
            </a:r>
            <a:r>
              <a:rPr b="1" dirty="0" err="1">
                <a:latin typeface="NanumSquareB"/>
                <a:ea typeface="NanumSquareB"/>
                <a:cs typeface="NanumSquareB"/>
                <a:sym typeface="NanumSquareB"/>
              </a:rPr>
              <a:t>전체</a:t>
            </a:r>
            <a:r>
              <a:rPr b="1" dirty="0">
                <a:latin typeface="NanumSquareB"/>
                <a:ea typeface="NanumSquareB"/>
                <a:cs typeface="NanumSquareB"/>
                <a:sym typeface="NanumSquareB"/>
              </a:rPr>
              <a:t> </a:t>
            </a:r>
            <a:r>
              <a:rPr b="1" dirty="0" err="1">
                <a:latin typeface="NanumSquareB"/>
                <a:ea typeface="NanumSquareB"/>
                <a:cs typeface="NanumSquareB"/>
                <a:sym typeface="NanumSquareB"/>
              </a:rPr>
              <a:t>사망자의</a:t>
            </a:r>
            <a:r>
              <a:rPr b="1" dirty="0">
                <a:latin typeface="NanumSquareB"/>
                <a:ea typeface="NanumSquareB"/>
                <a:cs typeface="NanumSquareB"/>
                <a:sym typeface="NanumSquareB"/>
              </a:rPr>
              <a:t> 약 58% </a:t>
            </a:r>
            <a:r>
              <a:rPr b="1" dirty="0" err="1">
                <a:latin typeface="NanumSquareB"/>
                <a:ea typeface="NanumSquareB"/>
                <a:cs typeface="NanumSquareB"/>
                <a:sym typeface="NanumSquareB"/>
              </a:rPr>
              <a:t>노인</a:t>
            </a:r>
            <a:endParaRPr b="1" dirty="0">
              <a:latin typeface="NanumSquareB"/>
              <a:ea typeface="NanumSquareB"/>
              <a:cs typeface="NanumSquareB"/>
              <a:sym typeface="NanumSquareB"/>
            </a:endParaRPr>
          </a:p>
        </p:txBody>
      </p:sp>
      <p:sp>
        <p:nvSpPr>
          <p:cNvPr id="198" name="[출처 : 한국교통안전공단(2018-2020)]"/>
          <p:cNvSpPr txBox="1"/>
          <p:nvPr/>
        </p:nvSpPr>
        <p:spPr>
          <a:xfrm>
            <a:off x="9717581" y="5712404"/>
            <a:ext cx="2765343" cy="319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l" defTabSz="914400">
              <a:defRPr sz="1400" spc="-28">
                <a:latin typeface="NanumSquareR"/>
                <a:ea typeface="NanumSquareR"/>
                <a:cs typeface="NanumSquareR"/>
                <a:sym typeface="NanumSquareR"/>
              </a:defRPr>
            </a:lvl1pPr>
          </a:lstStyle>
          <a:p>
            <a:r>
              <a:t>[출처 : 한국교통안전공단(2018-2020)]</a:t>
            </a:r>
          </a:p>
        </p:txBody>
      </p:sp>
      <p:sp>
        <p:nvSpPr>
          <p:cNvPr id="199" name="“지역별 노인 교통 사망사고 현황 분석”"/>
          <p:cNvSpPr txBox="1"/>
          <p:nvPr/>
        </p:nvSpPr>
        <p:spPr>
          <a:xfrm>
            <a:off x="2391410" y="7024113"/>
            <a:ext cx="8699429" cy="707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l" defTabSz="914400">
              <a:defRPr sz="4000" b="1" spc="-39">
                <a:solidFill>
                  <a:srgbClr val="000000"/>
                </a:solidFill>
                <a:latin typeface="NanumSquareEB"/>
                <a:ea typeface="NanumSquareEB"/>
                <a:cs typeface="NanumSquareEB"/>
                <a:sym typeface="NanumSquareEB"/>
              </a:defRPr>
            </a:lvl1pPr>
          </a:lstStyle>
          <a:p>
            <a:r>
              <a:rPr>
                <a:solidFill>
                  <a:schemeClr val="bg2">
                    <a:lumMod val="40000"/>
                    <a:lumOff val="60000"/>
                  </a:schemeClr>
                </a:solidFill>
              </a:rPr>
              <a:t>“지역별 노인 </a:t>
            </a:r>
            <a:r>
              <a:rPr>
                <a:solidFill>
                  <a:schemeClr val="bg2">
                    <a:lumMod val="50000"/>
                  </a:schemeClr>
                </a:solidFill>
              </a:rPr>
              <a:t>교통 사망사고</a:t>
            </a:r>
            <a:r>
              <a:rPr>
                <a:solidFill>
                  <a:schemeClr val="bg2">
                    <a:lumMod val="40000"/>
                    <a:lumOff val="60000"/>
                  </a:schemeClr>
                </a:solidFill>
              </a:rPr>
              <a:t> 현황 분석”</a:t>
            </a:r>
          </a:p>
        </p:txBody>
      </p:sp>
      <p:sp>
        <p:nvSpPr>
          <p:cNvPr id="200" name="프로젝트 주제"/>
          <p:cNvSpPr txBox="1"/>
          <p:nvPr/>
        </p:nvSpPr>
        <p:spPr>
          <a:xfrm>
            <a:off x="745954" y="903648"/>
            <a:ext cx="1211141"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프로젝트 주제</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99"/>
                                        </p:tgtEl>
                                        <p:attrNameLst>
                                          <p:attrName>style.visibility</p:attrName>
                                        </p:attrNameLst>
                                      </p:cBhvr>
                                      <p:to>
                                        <p:strVal val="visible"/>
                                      </p:to>
                                    </p:set>
                                    <p:animEffect transition="in" filter="fade">
                                      <p:cBhvr>
                                        <p:cTn id="7" dur="20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1"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602"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603" name="팀 구성 및 역할"/>
          <p:cNvSpPr txBox="1"/>
          <p:nvPr/>
        </p:nvSpPr>
        <p:spPr>
          <a:xfrm>
            <a:off x="2534361" y="330112"/>
            <a:ext cx="2960656" cy="491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604" name="결론 및 향후 과제"/>
          <p:cNvSpPr txBox="1"/>
          <p:nvPr/>
        </p:nvSpPr>
        <p:spPr>
          <a:xfrm>
            <a:off x="8410226" y="330112"/>
            <a:ext cx="2960657" cy="491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605" name="느낀점"/>
          <p:cNvSpPr txBox="1"/>
          <p:nvPr/>
        </p:nvSpPr>
        <p:spPr>
          <a:xfrm>
            <a:off x="11213487" y="340783"/>
            <a:ext cx="1927723"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느낀점</a:t>
            </a:r>
          </a:p>
        </p:txBody>
      </p:sp>
      <p:sp>
        <p:nvSpPr>
          <p:cNvPr id="606" name="수행 절차 및 방법"/>
          <p:cNvSpPr txBox="1"/>
          <p:nvPr/>
        </p:nvSpPr>
        <p:spPr>
          <a:xfrm>
            <a:off x="5438426" y="330112"/>
            <a:ext cx="2960657" cy="491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수행 절차 및 방법</a:t>
            </a:r>
          </a:p>
        </p:txBody>
      </p:sp>
      <p:sp>
        <p:nvSpPr>
          <p:cNvPr id="607" name="프로젝트 배경"/>
          <p:cNvSpPr txBox="1"/>
          <p:nvPr/>
        </p:nvSpPr>
        <p:spPr>
          <a:xfrm>
            <a:off x="104426" y="330112"/>
            <a:ext cx="2494197" cy="491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608" name="- 수업 적용의 어려움…"/>
          <p:cNvSpPr txBox="1"/>
          <p:nvPr/>
        </p:nvSpPr>
        <p:spPr>
          <a:xfrm>
            <a:off x="3743706" y="3455669"/>
            <a:ext cx="5517389" cy="2842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70000"/>
              </a:lnSpc>
              <a:defRPr sz="2000">
                <a:solidFill>
                  <a:srgbClr val="000000"/>
                </a:solidFill>
                <a:latin typeface="+mn-lt"/>
                <a:ea typeface="+mn-ea"/>
                <a:cs typeface="+mn-cs"/>
                <a:sym typeface="NanumSquare Regular"/>
              </a:defRPr>
            </a:pPr>
            <a:r>
              <a:t>- 수업 적용의 어려움 </a:t>
            </a:r>
          </a:p>
          <a:p>
            <a:pPr algn="l">
              <a:lnSpc>
                <a:spcPct val="170000"/>
              </a:lnSpc>
              <a:defRPr sz="2000">
                <a:solidFill>
                  <a:srgbClr val="000000"/>
                </a:solidFill>
                <a:latin typeface="+mn-lt"/>
                <a:ea typeface="+mn-ea"/>
                <a:cs typeface="+mn-cs"/>
                <a:sym typeface="NanumSquare Regular"/>
              </a:defRPr>
            </a:pPr>
            <a:r>
              <a:t>- 데이터의 정확한 수집 기준 혼란</a:t>
            </a:r>
          </a:p>
          <a:p>
            <a:pPr algn="l">
              <a:lnSpc>
                <a:spcPct val="170000"/>
              </a:lnSpc>
              <a:defRPr sz="2000">
                <a:solidFill>
                  <a:srgbClr val="000000"/>
                </a:solidFill>
                <a:latin typeface="+mn-lt"/>
                <a:ea typeface="+mn-ea"/>
                <a:cs typeface="+mn-cs"/>
                <a:sym typeface="NanumSquare Regular"/>
              </a:defRPr>
            </a:pPr>
            <a:r>
              <a:t>- 데이터 분석 과정에서 주제 방향과 정체성이 흔들림</a:t>
            </a:r>
          </a:p>
          <a:p>
            <a:pPr algn="l">
              <a:lnSpc>
                <a:spcPct val="170000"/>
              </a:lnSpc>
              <a:defRPr sz="2000">
                <a:solidFill>
                  <a:srgbClr val="000000"/>
                </a:solidFill>
                <a:latin typeface="+mn-lt"/>
                <a:ea typeface="+mn-ea"/>
                <a:cs typeface="+mn-cs"/>
                <a:sym typeface="NanumSquare Regular"/>
              </a:defRPr>
            </a:pPr>
            <a:r>
              <a:t>- 팀원들간 충분한 대화</a:t>
            </a:r>
          </a:p>
          <a:p>
            <a:pPr algn="l">
              <a:lnSpc>
                <a:spcPct val="170000"/>
              </a:lnSpc>
              <a:defRPr sz="2000">
                <a:solidFill>
                  <a:srgbClr val="000000"/>
                </a:solidFill>
                <a:latin typeface="+mn-lt"/>
                <a:ea typeface="+mn-ea"/>
                <a:cs typeface="+mn-cs"/>
                <a:sym typeface="NanumSquare Regular"/>
              </a:defRPr>
            </a:pPr>
            <a:r>
              <a:t>- 배려와 협동</a:t>
            </a:r>
          </a:p>
          <a:p>
            <a:pPr algn="l">
              <a:lnSpc>
                <a:spcPct val="170000"/>
              </a:lnSpc>
              <a:defRPr sz="2000">
                <a:solidFill>
                  <a:srgbClr val="000000"/>
                </a:solidFill>
                <a:latin typeface="+mn-lt"/>
                <a:ea typeface="+mn-ea"/>
                <a:cs typeface="+mn-cs"/>
                <a:sym typeface="NanumSquare Regular"/>
              </a:defRPr>
            </a:pPr>
            <a:r>
              <a:t>- 선생님과 FT님들의 격려와 도움</a:t>
            </a:r>
          </a:p>
        </p:txBody>
      </p:sp>
    </p:spTree>
    <p:extLst>
      <p:ext uri="{BB962C8B-B14F-4D97-AF65-F5344CB8AC3E}">
        <p14:creationId xmlns:p14="http://schemas.microsoft.com/office/powerpoint/2010/main" val="146280535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9DADA"/>
        </a:solidFill>
        <a:effectLst/>
      </p:bgPr>
    </p:bg>
    <p:spTree>
      <p:nvGrpSpPr>
        <p:cNvPr id="1" name=""/>
        <p:cNvGrpSpPr/>
        <p:nvPr/>
      </p:nvGrpSpPr>
      <p:grpSpPr>
        <a:xfrm>
          <a:off x="0" y="0"/>
          <a:ext cx="0" cy="0"/>
          <a:chOff x="0" y="0"/>
          <a:chExt cx="0" cy="0"/>
        </a:xfrm>
      </p:grpSpPr>
      <p:sp>
        <p:nvSpPr>
          <p:cNvPr id="612" name="감사합니다"/>
          <p:cNvSpPr txBox="1"/>
          <p:nvPr/>
        </p:nvSpPr>
        <p:spPr>
          <a:xfrm>
            <a:off x="5000624" y="4473574"/>
            <a:ext cx="3003551" cy="806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r>
              <a:t>감사합니다</a:t>
            </a:r>
          </a:p>
        </p:txBody>
      </p:sp>
      <p:pic>
        <p:nvPicPr>
          <p:cNvPr id="613" name="그림 3" descr="그림 3"/>
          <p:cNvPicPr>
            <a:picLocks noChangeAspect="1"/>
          </p:cNvPicPr>
          <p:nvPr/>
        </p:nvPicPr>
        <p:blipFill>
          <a:blip r:embed="rId2"/>
          <a:stretch>
            <a:fillRect/>
          </a:stretch>
        </p:blipFill>
        <p:spPr>
          <a:xfrm>
            <a:off x="3928876" y="4165769"/>
            <a:ext cx="5646739" cy="5646739"/>
          </a:xfrm>
          <a:prstGeom prst="rect">
            <a:avLst/>
          </a:prstGeom>
          <a:ln w="12700">
            <a:miter lim="400000"/>
          </a:ln>
        </p:spPr>
      </p:pic>
      <p:sp>
        <p:nvSpPr>
          <p:cNvPr id="614" name="감사합니다"/>
          <p:cNvSpPr txBox="1"/>
          <p:nvPr/>
        </p:nvSpPr>
        <p:spPr>
          <a:xfrm>
            <a:off x="5000624" y="3845748"/>
            <a:ext cx="3003551" cy="806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r>
              <a:t>감사합니다</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9DADA"/>
        </a:solidFill>
        <a:effectLst/>
      </p:bgPr>
    </p:bg>
    <p:spTree>
      <p:nvGrpSpPr>
        <p:cNvPr id="1" name=""/>
        <p:cNvGrpSpPr/>
        <p:nvPr/>
      </p:nvGrpSpPr>
      <p:grpSpPr>
        <a:xfrm>
          <a:off x="0" y="0"/>
          <a:ext cx="0" cy="0"/>
          <a:chOff x="0" y="0"/>
          <a:chExt cx="0" cy="0"/>
        </a:xfrm>
      </p:grpSpPr>
      <p:sp>
        <p:nvSpPr>
          <p:cNvPr id="616" name="감사합니다"/>
          <p:cNvSpPr txBox="1"/>
          <p:nvPr/>
        </p:nvSpPr>
        <p:spPr>
          <a:xfrm>
            <a:off x="5000624" y="4473574"/>
            <a:ext cx="3003551" cy="806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r>
              <a:t>감사합니다</a:t>
            </a:r>
          </a:p>
        </p:txBody>
      </p:sp>
      <p:pic>
        <p:nvPicPr>
          <p:cNvPr id="617" name="그림 3" descr="그림 3"/>
          <p:cNvPicPr>
            <a:picLocks noChangeAspect="1"/>
          </p:cNvPicPr>
          <p:nvPr/>
        </p:nvPicPr>
        <p:blipFill>
          <a:blip r:embed="rId2"/>
          <a:stretch>
            <a:fillRect/>
          </a:stretch>
        </p:blipFill>
        <p:spPr>
          <a:xfrm>
            <a:off x="3928876" y="4165769"/>
            <a:ext cx="5646738" cy="5646739"/>
          </a:xfrm>
          <a:prstGeom prst="rect">
            <a:avLst/>
          </a:prstGeom>
          <a:ln w="12700">
            <a:miter lim="400000"/>
          </a:ln>
        </p:spPr>
      </p:pic>
      <p:sp>
        <p:nvSpPr>
          <p:cNvPr id="618" name="Q&amp;A"/>
          <p:cNvSpPr txBox="1"/>
          <p:nvPr/>
        </p:nvSpPr>
        <p:spPr>
          <a:xfrm>
            <a:off x="5795010" y="3845748"/>
            <a:ext cx="1414781" cy="806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r>
              <a:t>Q&amp;A</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56"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57"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358"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359"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360"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361"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362"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363" name="0-5-3시간별교통사고사망자수(after).png" descr="0-5-3시간별교통사고사망자수(after).png"/>
          <p:cNvPicPr>
            <a:picLocks noChangeAspect="1"/>
          </p:cNvPicPr>
          <p:nvPr/>
        </p:nvPicPr>
        <p:blipFill>
          <a:blip r:embed="rId3"/>
          <a:stretch>
            <a:fillRect/>
          </a:stretch>
        </p:blipFill>
        <p:spPr>
          <a:xfrm>
            <a:off x="1631371" y="6837505"/>
            <a:ext cx="9742059" cy="1702959"/>
          </a:xfrm>
          <a:prstGeom prst="rect">
            <a:avLst/>
          </a:prstGeom>
          <a:ln w="12700">
            <a:miter lim="400000"/>
          </a:ln>
        </p:spPr>
      </p:pic>
      <p:grpSp>
        <p:nvGrpSpPr>
          <p:cNvPr id="366" name="그룹"/>
          <p:cNvGrpSpPr/>
          <p:nvPr/>
        </p:nvGrpSpPr>
        <p:grpSpPr>
          <a:xfrm>
            <a:off x="1641529" y="2164282"/>
            <a:ext cx="9721742" cy="4068975"/>
            <a:chOff x="0" y="0"/>
            <a:chExt cx="9721740" cy="4068974"/>
          </a:xfrm>
        </p:grpSpPr>
        <p:pic>
          <p:nvPicPr>
            <p:cNvPr id="364" name="0-5-3시간별교통사고사망자수(before).png" descr="0-5-3시간별교통사고사망자수(before).png"/>
            <p:cNvPicPr>
              <a:picLocks noChangeAspect="1"/>
            </p:cNvPicPr>
            <p:nvPr/>
          </p:nvPicPr>
          <p:blipFill>
            <a:blip r:embed="rId4"/>
            <a:srcRect b="16957"/>
            <a:stretch>
              <a:fillRect/>
            </a:stretch>
          </p:blipFill>
          <p:spPr>
            <a:xfrm>
              <a:off x="0" y="0"/>
              <a:ext cx="9721741" cy="4068975"/>
            </a:xfrm>
            <a:prstGeom prst="rect">
              <a:avLst/>
            </a:prstGeom>
            <a:ln w="12700" cap="flat">
              <a:noFill/>
              <a:miter lim="400000"/>
            </a:ln>
            <a:effectLst/>
          </p:spPr>
        </p:pic>
        <p:sp>
          <p:nvSpPr>
            <p:cNvPr id="365" name="직사각형"/>
            <p:cNvSpPr/>
            <p:nvPr/>
          </p:nvSpPr>
          <p:spPr>
            <a:xfrm>
              <a:off x="1944840" y="827477"/>
              <a:ext cx="7752065" cy="167030"/>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000">
                  <a:solidFill>
                    <a:srgbClr val="FFFFFF"/>
                  </a:solidFill>
                  <a:latin typeface="Helvetica Neue Medium"/>
                  <a:ea typeface="Helvetica Neue Medium"/>
                  <a:cs typeface="Helvetica Neue Medium"/>
                  <a:sym typeface="Helvetica Neue Medium"/>
                </a:defRPr>
              </a:pPr>
              <a:endParaRPr/>
            </a:p>
          </p:txBody>
        </p:sp>
      </p:grpSp>
      <p:sp>
        <p:nvSpPr>
          <p:cNvPr id="367" name="삼각형"/>
          <p:cNvSpPr/>
          <p:nvPr/>
        </p:nvSpPr>
        <p:spPr>
          <a:xfrm rot="18900000">
            <a:off x="6358959" y="6311017"/>
            <a:ext cx="286881" cy="2868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68" name="&lt;시간대별 노인 교통사고 사망자 수&gt;"/>
          <p:cNvSpPr txBox="1"/>
          <p:nvPr/>
        </p:nvSpPr>
        <p:spPr>
          <a:xfrm>
            <a:off x="5211952" y="1719434"/>
            <a:ext cx="2580895" cy="274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latin typeface="+mn-lt"/>
                <a:ea typeface="+mn-ea"/>
                <a:cs typeface="+mn-cs"/>
                <a:sym typeface="NanumSquare Regular"/>
              </a:defRPr>
            </a:lvl1pPr>
          </a:lstStyle>
          <a:p>
            <a:r>
              <a:t>&lt;시간대별 노인 교통사고 사망자 수&gt;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39"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40"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341"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342"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343"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344"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345"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346" name="0-5-2월별노인교통사고사망자수(after).png" descr="0-5-2월별노인교통사고사망자수(after).png"/>
          <p:cNvPicPr>
            <a:picLocks noChangeAspect="1"/>
          </p:cNvPicPr>
          <p:nvPr/>
        </p:nvPicPr>
        <p:blipFill>
          <a:blip r:embed="rId3"/>
          <a:stretch>
            <a:fillRect/>
          </a:stretch>
        </p:blipFill>
        <p:spPr>
          <a:xfrm>
            <a:off x="3368569" y="6975158"/>
            <a:ext cx="6267662" cy="1865012"/>
          </a:xfrm>
          <a:prstGeom prst="rect">
            <a:avLst/>
          </a:prstGeom>
          <a:ln w="12700">
            <a:miter lim="400000"/>
          </a:ln>
        </p:spPr>
      </p:pic>
      <p:grpSp>
        <p:nvGrpSpPr>
          <p:cNvPr id="349" name="그룹"/>
          <p:cNvGrpSpPr/>
          <p:nvPr/>
        </p:nvGrpSpPr>
        <p:grpSpPr>
          <a:xfrm>
            <a:off x="1603380" y="2284451"/>
            <a:ext cx="9798040" cy="4106160"/>
            <a:chOff x="0" y="0"/>
            <a:chExt cx="9798039" cy="4106158"/>
          </a:xfrm>
        </p:grpSpPr>
        <p:pic>
          <p:nvPicPr>
            <p:cNvPr id="347" name="0-5-2월별노인교통사고사망자수(before).png" descr="0-5-2월별노인교통사고사망자수(before).png"/>
            <p:cNvPicPr>
              <a:picLocks noChangeAspect="1"/>
            </p:cNvPicPr>
            <p:nvPr/>
          </p:nvPicPr>
          <p:blipFill>
            <a:blip r:embed="rId4"/>
            <a:srcRect b="17574"/>
            <a:stretch>
              <a:fillRect/>
            </a:stretch>
          </p:blipFill>
          <p:spPr>
            <a:xfrm>
              <a:off x="0" y="0"/>
              <a:ext cx="9798040" cy="4106159"/>
            </a:xfrm>
            <a:prstGeom prst="rect">
              <a:avLst/>
            </a:prstGeom>
            <a:ln w="12700" cap="flat">
              <a:noFill/>
              <a:miter lim="400000"/>
            </a:ln>
            <a:effectLst/>
          </p:spPr>
        </p:pic>
        <p:sp>
          <p:nvSpPr>
            <p:cNvPr id="348" name="직사각형"/>
            <p:cNvSpPr/>
            <p:nvPr/>
          </p:nvSpPr>
          <p:spPr>
            <a:xfrm>
              <a:off x="1944171" y="854641"/>
              <a:ext cx="7846930" cy="136280"/>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000">
                  <a:solidFill>
                    <a:srgbClr val="FFFFFF"/>
                  </a:solidFill>
                  <a:latin typeface="Helvetica Neue Medium"/>
                  <a:ea typeface="Helvetica Neue Medium"/>
                  <a:cs typeface="Helvetica Neue Medium"/>
                  <a:sym typeface="Helvetica Neue Medium"/>
                </a:defRPr>
              </a:pPr>
              <a:endParaRPr/>
            </a:p>
          </p:txBody>
        </p:sp>
      </p:grpSp>
      <p:sp>
        <p:nvSpPr>
          <p:cNvPr id="350" name="삼각형"/>
          <p:cNvSpPr/>
          <p:nvPr/>
        </p:nvSpPr>
        <p:spPr>
          <a:xfrm rot="18900000">
            <a:off x="6358959" y="6438017"/>
            <a:ext cx="286881" cy="2868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51" name="&lt;월별 노인 교통사고 사망자 수&gt;"/>
          <p:cNvSpPr txBox="1"/>
          <p:nvPr/>
        </p:nvSpPr>
        <p:spPr>
          <a:xfrm>
            <a:off x="5362193" y="1819157"/>
            <a:ext cx="2280413" cy="274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latin typeface="+mn-lt"/>
                <a:ea typeface="+mn-ea"/>
                <a:cs typeface="+mn-cs"/>
                <a:sym typeface="NanumSquare Regular"/>
              </a:defRPr>
            </a:lvl1pPr>
          </a:lstStyle>
          <a:p>
            <a:r>
              <a:t>&lt;월별 노인 교통사고 사망자 수&gt;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05"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06"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프로젝트 배경</a:t>
            </a:r>
          </a:p>
        </p:txBody>
      </p:sp>
      <p:sp>
        <p:nvSpPr>
          <p:cNvPr id="207"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208"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수행 절차 및 방법</a:t>
            </a:r>
          </a:p>
        </p:txBody>
      </p:sp>
      <p:sp>
        <p:nvSpPr>
          <p:cNvPr id="209"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210"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211" name="- 연령대별 사상자수 대비 사망자 비율…"/>
          <p:cNvSpPr txBox="1"/>
          <p:nvPr/>
        </p:nvSpPr>
        <p:spPr>
          <a:xfrm>
            <a:off x="6887894" y="2920398"/>
            <a:ext cx="4735371" cy="3912804"/>
          </a:xfrm>
          <a:prstGeom prst="rect">
            <a:avLst/>
          </a:prstGeom>
          <a:ln w="12700">
            <a:solidFill>
              <a:srgbClr val="535353"/>
            </a:solidFill>
            <a:prstDash val="sysDot"/>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70000"/>
              </a:lnSpc>
              <a:defRPr sz="1800" b="1">
                <a:solidFill>
                  <a:srgbClr val="000000"/>
                </a:solidFill>
                <a:latin typeface="NanumSquareR"/>
                <a:ea typeface="NanumSquareR"/>
                <a:cs typeface="NanumSquareR"/>
                <a:sym typeface="NanumSquareR"/>
              </a:defRPr>
            </a:pPr>
            <a:r>
              <a:t>주요 분석 내용</a:t>
            </a:r>
          </a:p>
          <a:p>
            <a:pPr>
              <a:lnSpc>
                <a:spcPct val="170000"/>
              </a:lnSpc>
              <a:defRPr>
                <a:solidFill>
                  <a:srgbClr val="000000"/>
                </a:solidFill>
                <a:latin typeface="NanumSquareR"/>
                <a:ea typeface="NanumSquareR"/>
                <a:cs typeface="NanumSquareR"/>
                <a:sym typeface="NanumSquareR"/>
              </a:defRPr>
            </a:pPr>
            <a:r>
              <a:t>- 연령대별 사상자수 대비 사망자 비율 </a:t>
            </a:r>
          </a:p>
          <a:p>
            <a:pPr>
              <a:lnSpc>
                <a:spcPct val="170000"/>
              </a:lnSpc>
              <a:defRPr>
                <a:solidFill>
                  <a:srgbClr val="000000"/>
                </a:solidFill>
                <a:latin typeface="NanumSquareR"/>
                <a:ea typeface="NanumSquareR"/>
                <a:cs typeface="NanumSquareR"/>
                <a:sym typeface="NanumSquareR"/>
              </a:defRPr>
            </a:pPr>
            <a:r>
              <a:t>- 사고 유형별 노인교통사고 사망 발생건수 </a:t>
            </a:r>
          </a:p>
          <a:p>
            <a:pPr>
              <a:lnSpc>
                <a:spcPct val="170000"/>
              </a:lnSpc>
              <a:defRPr>
                <a:solidFill>
                  <a:srgbClr val="000000"/>
                </a:solidFill>
                <a:latin typeface="NanumSquareR"/>
                <a:ea typeface="NanumSquareR"/>
                <a:cs typeface="NanumSquareR"/>
                <a:sym typeface="NanumSquareR"/>
              </a:defRPr>
            </a:pPr>
            <a:r>
              <a:t>- 지역별 노인 인구비율과 노인 사망자수</a:t>
            </a:r>
          </a:p>
          <a:p>
            <a:pPr>
              <a:lnSpc>
                <a:spcPct val="170000"/>
              </a:lnSpc>
              <a:defRPr>
                <a:solidFill>
                  <a:srgbClr val="000000"/>
                </a:solidFill>
                <a:latin typeface="NanumSquareR"/>
                <a:ea typeface="NanumSquareR"/>
                <a:cs typeface="NanumSquareR"/>
                <a:sym typeface="NanumSquareR"/>
              </a:defRPr>
            </a:pPr>
            <a:r>
              <a:t>- 노인교통사망자수가 높은지역 </a:t>
            </a:r>
          </a:p>
          <a:p>
            <a:pPr>
              <a:lnSpc>
                <a:spcPct val="170000"/>
              </a:lnSpc>
              <a:defRPr>
                <a:solidFill>
                  <a:srgbClr val="000000"/>
                </a:solidFill>
                <a:latin typeface="NanumSquareR"/>
                <a:ea typeface="NanumSquareR"/>
                <a:cs typeface="NanumSquareR"/>
                <a:sym typeface="NanumSquareR"/>
              </a:defRPr>
            </a:pPr>
            <a:r>
              <a:t>- 시간대별,요일별,월별 노인교통사고 사망자수</a:t>
            </a:r>
          </a:p>
          <a:p>
            <a:pPr>
              <a:lnSpc>
                <a:spcPct val="170000"/>
              </a:lnSpc>
              <a:defRPr>
                <a:solidFill>
                  <a:srgbClr val="000000"/>
                </a:solidFill>
                <a:latin typeface="NanumSquareR"/>
                <a:ea typeface="NanumSquareR"/>
                <a:cs typeface="NanumSquareR"/>
                <a:sym typeface="NanumSquareR"/>
              </a:defRPr>
            </a:pPr>
            <a:r>
              <a:t>- 지역별 응급실 현황</a:t>
            </a:r>
          </a:p>
          <a:p>
            <a:pPr>
              <a:lnSpc>
                <a:spcPct val="170000"/>
              </a:lnSpc>
              <a:defRPr>
                <a:solidFill>
                  <a:srgbClr val="000000"/>
                </a:solidFill>
                <a:latin typeface="NanumSquareR"/>
                <a:ea typeface="NanumSquareR"/>
                <a:cs typeface="NanumSquareR"/>
                <a:sym typeface="NanumSquareR"/>
              </a:defRPr>
            </a:pPr>
            <a:r>
              <a:t>- 노인교통사고 다발지역</a:t>
            </a:r>
          </a:p>
          <a:p>
            <a:pPr>
              <a:lnSpc>
                <a:spcPct val="170000"/>
              </a:lnSpc>
              <a:defRPr>
                <a:solidFill>
                  <a:srgbClr val="000000"/>
                </a:solidFill>
                <a:latin typeface="NanumSquareR"/>
                <a:ea typeface="NanumSquareR"/>
                <a:cs typeface="NanumSquareR"/>
                <a:sym typeface="NanumSquareR"/>
              </a:defRPr>
            </a:pPr>
            <a:r>
              <a:t>- 노인교통사고 다발지역과 응급실거리와의 관계</a:t>
            </a:r>
          </a:p>
        </p:txBody>
      </p:sp>
      <p:sp>
        <p:nvSpPr>
          <p:cNvPr id="212" name="프로젝트 컨셉"/>
          <p:cNvSpPr txBox="1"/>
          <p:nvPr/>
        </p:nvSpPr>
        <p:spPr>
          <a:xfrm>
            <a:off x="745954" y="903648"/>
            <a:ext cx="1211141"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프로젝트 컨셉</a:t>
            </a:r>
          </a:p>
        </p:txBody>
      </p:sp>
      <p:grpSp>
        <p:nvGrpSpPr>
          <p:cNvPr id="218" name="그룹"/>
          <p:cNvGrpSpPr/>
          <p:nvPr/>
        </p:nvGrpSpPr>
        <p:grpSpPr>
          <a:xfrm>
            <a:off x="1047368" y="3488642"/>
            <a:ext cx="4884897" cy="2503981"/>
            <a:chOff x="0" y="0"/>
            <a:chExt cx="4884896" cy="2503980"/>
          </a:xfrm>
        </p:grpSpPr>
        <p:pic>
          <p:nvPicPr>
            <p:cNvPr id="213" name="뷰티풀숩.png" descr="뷰티풀숩.png"/>
            <p:cNvPicPr>
              <a:picLocks noChangeAspect="1"/>
            </p:cNvPicPr>
            <p:nvPr/>
          </p:nvPicPr>
          <p:blipFill>
            <a:blip r:embed="rId3"/>
            <a:srcRect l="9589" t="32636" r="9073" b="32718"/>
            <a:stretch>
              <a:fillRect/>
            </a:stretch>
          </p:blipFill>
          <p:spPr>
            <a:xfrm>
              <a:off x="-1" y="1387520"/>
              <a:ext cx="2249489" cy="718270"/>
            </a:xfrm>
            <a:custGeom>
              <a:avLst/>
              <a:gdLst/>
              <a:ahLst/>
              <a:cxnLst>
                <a:cxn ang="0">
                  <a:pos x="wd2" y="hd2"/>
                </a:cxn>
                <a:cxn ang="5400000">
                  <a:pos x="wd2" y="hd2"/>
                </a:cxn>
                <a:cxn ang="10800000">
                  <a:pos x="wd2" y="hd2"/>
                </a:cxn>
                <a:cxn ang="16200000">
                  <a:pos x="wd2" y="hd2"/>
                </a:cxn>
              </a:cxnLst>
              <a:rect l="0" t="0" r="r" b="b"/>
              <a:pathLst>
                <a:path w="21600" h="21295" extrusionOk="0">
                  <a:moveTo>
                    <a:pt x="15735" y="0"/>
                  </a:moveTo>
                  <a:cubicBezTo>
                    <a:pt x="15646" y="-2"/>
                    <a:pt x="15559" y="87"/>
                    <a:pt x="15426" y="259"/>
                  </a:cubicBezTo>
                  <a:cubicBezTo>
                    <a:pt x="15257" y="477"/>
                    <a:pt x="15082" y="816"/>
                    <a:pt x="15038" y="1024"/>
                  </a:cubicBezTo>
                  <a:cubicBezTo>
                    <a:pt x="14994" y="1233"/>
                    <a:pt x="14941" y="4758"/>
                    <a:pt x="14916" y="8848"/>
                  </a:cubicBezTo>
                  <a:lnTo>
                    <a:pt x="14870" y="16296"/>
                  </a:lnTo>
                  <a:lnTo>
                    <a:pt x="13609" y="16367"/>
                  </a:lnTo>
                  <a:lnTo>
                    <a:pt x="12347" y="16437"/>
                  </a:lnTo>
                  <a:lnTo>
                    <a:pt x="12397" y="17567"/>
                  </a:lnTo>
                  <a:cubicBezTo>
                    <a:pt x="12480" y="19479"/>
                    <a:pt x="12859" y="20748"/>
                    <a:pt x="13483" y="21191"/>
                  </a:cubicBezTo>
                  <a:cubicBezTo>
                    <a:pt x="14057" y="21598"/>
                    <a:pt x="14723" y="20774"/>
                    <a:pt x="15026" y="19273"/>
                  </a:cubicBezTo>
                  <a:cubicBezTo>
                    <a:pt x="15226" y="18282"/>
                    <a:pt x="15236" y="18008"/>
                    <a:pt x="15263" y="10119"/>
                  </a:cubicBezTo>
                  <a:cubicBezTo>
                    <a:pt x="15287" y="3143"/>
                    <a:pt x="15310" y="1907"/>
                    <a:pt x="15434" y="1483"/>
                  </a:cubicBezTo>
                  <a:cubicBezTo>
                    <a:pt x="15514" y="1210"/>
                    <a:pt x="15644" y="988"/>
                    <a:pt x="15720" y="988"/>
                  </a:cubicBezTo>
                  <a:cubicBezTo>
                    <a:pt x="15917" y="988"/>
                    <a:pt x="16189" y="1828"/>
                    <a:pt x="16189" y="2436"/>
                  </a:cubicBezTo>
                  <a:cubicBezTo>
                    <a:pt x="16189" y="2766"/>
                    <a:pt x="16254" y="2953"/>
                    <a:pt x="16371" y="2953"/>
                  </a:cubicBezTo>
                  <a:cubicBezTo>
                    <a:pt x="16751" y="2953"/>
                    <a:pt x="16500" y="850"/>
                    <a:pt x="16051" y="271"/>
                  </a:cubicBezTo>
                  <a:cubicBezTo>
                    <a:pt x="15913" y="93"/>
                    <a:pt x="15824" y="2"/>
                    <a:pt x="15735" y="0"/>
                  </a:cubicBezTo>
                  <a:close/>
                  <a:moveTo>
                    <a:pt x="11112" y="6413"/>
                  </a:moveTo>
                  <a:cubicBezTo>
                    <a:pt x="10902" y="6509"/>
                    <a:pt x="10726" y="6971"/>
                    <a:pt x="10674" y="7660"/>
                  </a:cubicBezTo>
                  <a:cubicBezTo>
                    <a:pt x="10643" y="8080"/>
                    <a:pt x="10549" y="8599"/>
                    <a:pt x="10468" y="8801"/>
                  </a:cubicBezTo>
                  <a:cubicBezTo>
                    <a:pt x="10331" y="9139"/>
                    <a:pt x="10334" y="9179"/>
                    <a:pt x="10480" y="9436"/>
                  </a:cubicBezTo>
                  <a:cubicBezTo>
                    <a:pt x="10609" y="9662"/>
                    <a:pt x="10644" y="10100"/>
                    <a:pt x="10644" y="11754"/>
                  </a:cubicBezTo>
                  <a:cubicBezTo>
                    <a:pt x="10644" y="12879"/>
                    <a:pt x="10670" y="13895"/>
                    <a:pt x="10705" y="14002"/>
                  </a:cubicBezTo>
                  <a:cubicBezTo>
                    <a:pt x="10869" y="14509"/>
                    <a:pt x="10960" y="13799"/>
                    <a:pt x="11002" y="11766"/>
                  </a:cubicBezTo>
                  <a:cubicBezTo>
                    <a:pt x="11032" y="10278"/>
                    <a:pt x="11090" y="9530"/>
                    <a:pt x="11166" y="9507"/>
                  </a:cubicBezTo>
                  <a:cubicBezTo>
                    <a:pt x="11434" y="9424"/>
                    <a:pt x="11459" y="9398"/>
                    <a:pt x="11459" y="9131"/>
                  </a:cubicBezTo>
                  <a:cubicBezTo>
                    <a:pt x="11459" y="8977"/>
                    <a:pt x="11375" y="8848"/>
                    <a:pt x="11273" y="8848"/>
                  </a:cubicBezTo>
                  <a:cubicBezTo>
                    <a:pt x="11172" y="8848"/>
                    <a:pt x="11065" y="8658"/>
                    <a:pt x="11036" y="8425"/>
                  </a:cubicBezTo>
                  <a:cubicBezTo>
                    <a:pt x="10968" y="7874"/>
                    <a:pt x="11161" y="7166"/>
                    <a:pt x="11379" y="7166"/>
                  </a:cubicBezTo>
                  <a:cubicBezTo>
                    <a:pt x="11624" y="7166"/>
                    <a:pt x="11592" y="6637"/>
                    <a:pt x="11334" y="6436"/>
                  </a:cubicBezTo>
                  <a:cubicBezTo>
                    <a:pt x="11259" y="6378"/>
                    <a:pt x="11182" y="6382"/>
                    <a:pt x="11112" y="6413"/>
                  </a:cubicBezTo>
                  <a:close/>
                  <a:moveTo>
                    <a:pt x="0" y="6601"/>
                  </a:moveTo>
                  <a:lnTo>
                    <a:pt x="0" y="10237"/>
                  </a:lnTo>
                  <a:cubicBezTo>
                    <a:pt x="0" y="12866"/>
                    <a:pt x="32" y="13901"/>
                    <a:pt x="114" y="14014"/>
                  </a:cubicBezTo>
                  <a:cubicBezTo>
                    <a:pt x="177" y="14100"/>
                    <a:pt x="522" y="14133"/>
                    <a:pt x="880" y="14096"/>
                  </a:cubicBezTo>
                  <a:cubicBezTo>
                    <a:pt x="1370" y="14046"/>
                    <a:pt x="1576" y="13895"/>
                    <a:pt x="1719" y="13496"/>
                  </a:cubicBezTo>
                  <a:cubicBezTo>
                    <a:pt x="1964" y="12809"/>
                    <a:pt x="1971" y="11344"/>
                    <a:pt x="1730" y="10672"/>
                  </a:cubicBezTo>
                  <a:cubicBezTo>
                    <a:pt x="1569" y="10222"/>
                    <a:pt x="1564" y="10120"/>
                    <a:pt x="1684" y="9589"/>
                  </a:cubicBezTo>
                  <a:cubicBezTo>
                    <a:pt x="1758" y="9265"/>
                    <a:pt x="1818" y="8656"/>
                    <a:pt x="1818" y="8236"/>
                  </a:cubicBezTo>
                  <a:cubicBezTo>
                    <a:pt x="1818" y="7028"/>
                    <a:pt x="1529" y="6601"/>
                    <a:pt x="709" y="6601"/>
                  </a:cubicBezTo>
                  <a:lnTo>
                    <a:pt x="0" y="6601"/>
                  </a:lnTo>
                  <a:close/>
                  <a:moveTo>
                    <a:pt x="9824" y="6601"/>
                  </a:moveTo>
                  <a:cubicBezTo>
                    <a:pt x="9723" y="6601"/>
                    <a:pt x="9641" y="6790"/>
                    <a:pt x="9641" y="7024"/>
                  </a:cubicBezTo>
                  <a:cubicBezTo>
                    <a:pt x="9641" y="7258"/>
                    <a:pt x="9723" y="7436"/>
                    <a:pt x="9824" y="7436"/>
                  </a:cubicBezTo>
                  <a:cubicBezTo>
                    <a:pt x="9925" y="7436"/>
                    <a:pt x="10004" y="7258"/>
                    <a:pt x="10004" y="7024"/>
                  </a:cubicBezTo>
                  <a:cubicBezTo>
                    <a:pt x="10004" y="6790"/>
                    <a:pt x="9925" y="6601"/>
                    <a:pt x="9824" y="6601"/>
                  </a:cubicBezTo>
                  <a:close/>
                  <a:moveTo>
                    <a:pt x="14009" y="6601"/>
                  </a:moveTo>
                  <a:cubicBezTo>
                    <a:pt x="13833" y="6601"/>
                    <a:pt x="13826" y="6769"/>
                    <a:pt x="13826" y="10201"/>
                  </a:cubicBezTo>
                  <a:cubicBezTo>
                    <a:pt x="13826" y="12183"/>
                    <a:pt x="13852" y="13895"/>
                    <a:pt x="13887" y="14002"/>
                  </a:cubicBezTo>
                  <a:cubicBezTo>
                    <a:pt x="14079" y="14596"/>
                    <a:pt x="14146" y="13735"/>
                    <a:pt x="14169" y="10295"/>
                  </a:cubicBezTo>
                  <a:cubicBezTo>
                    <a:pt x="14194" y="6743"/>
                    <a:pt x="14186" y="6601"/>
                    <a:pt x="14009" y="6601"/>
                  </a:cubicBezTo>
                  <a:close/>
                  <a:moveTo>
                    <a:pt x="8677" y="6871"/>
                  </a:moveTo>
                  <a:cubicBezTo>
                    <a:pt x="8609" y="6860"/>
                    <a:pt x="8548" y="7138"/>
                    <a:pt x="8548" y="7742"/>
                  </a:cubicBezTo>
                  <a:cubicBezTo>
                    <a:pt x="8548" y="8375"/>
                    <a:pt x="8498" y="8659"/>
                    <a:pt x="8365" y="8766"/>
                  </a:cubicBezTo>
                  <a:cubicBezTo>
                    <a:pt x="8157" y="8934"/>
                    <a:pt x="8126" y="9557"/>
                    <a:pt x="8312" y="9778"/>
                  </a:cubicBezTo>
                  <a:cubicBezTo>
                    <a:pt x="8396" y="9877"/>
                    <a:pt x="8446" y="10552"/>
                    <a:pt x="8472" y="11790"/>
                  </a:cubicBezTo>
                  <a:cubicBezTo>
                    <a:pt x="8497" y="13002"/>
                    <a:pt x="8561" y="13747"/>
                    <a:pt x="8647" y="13919"/>
                  </a:cubicBezTo>
                  <a:cubicBezTo>
                    <a:pt x="8826" y="14278"/>
                    <a:pt x="9298" y="14130"/>
                    <a:pt x="9344" y="13696"/>
                  </a:cubicBezTo>
                  <a:cubicBezTo>
                    <a:pt x="9365" y="13499"/>
                    <a:pt x="9307" y="13343"/>
                    <a:pt x="9211" y="13343"/>
                  </a:cubicBezTo>
                  <a:cubicBezTo>
                    <a:pt x="8934" y="13343"/>
                    <a:pt x="8818" y="12761"/>
                    <a:pt x="8818" y="11319"/>
                  </a:cubicBezTo>
                  <a:cubicBezTo>
                    <a:pt x="8818" y="10133"/>
                    <a:pt x="8852" y="9918"/>
                    <a:pt x="9051" y="9684"/>
                  </a:cubicBezTo>
                  <a:cubicBezTo>
                    <a:pt x="9334" y="9353"/>
                    <a:pt x="9341" y="8920"/>
                    <a:pt x="9070" y="8801"/>
                  </a:cubicBezTo>
                  <a:cubicBezTo>
                    <a:pt x="8913" y="8732"/>
                    <a:pt x="8859" y="8488"/>
                    <a:pt x="8837" y="7789"/>
                  </a:cubicBezTo>
                  <a:cubicBezTo>
                    <a:pt x="8818" y="7182"/>
                    <a:pt x="8745" y="6881"/>
                    <a:pt x="8677" y="6871"/>
                  </a:cubicBezTo>
                  <a:close/>
                  <a:moveTo>
                    <a:pt x="3239" y="8848"/>
                  </a:moveTo>
                  <a:cubicBezTo>
                    <a:pt x="3004" y="8793"/>
                    <a:pt x="2762" y="9004"/>
                    <a:pt x="2588" y="9542"/>
                  </a:cubicBezTo>
                  <a:cubicBezTo>
                    <a:pt x="2420" y="10062"/>
                    <a:pt x="2367" y="10525"/>
                    <a:pt x="2367" y="11449"/>
                  </a:cubicBezTo>
                  <a:cubicBezTo>
                    <a:pt x="2367" y="12727"/>
                    <a:pt x="2469" y="13347"/>
                    <a:pt x="2774" y="13861"/>
                  </a:cubicBezTo>
                  <a:cubicBezTo>
                    <a:pt x="3013" y="14264"/>
                    <a:pt x="3389" y="14254"/>
                    <a:pt x="3677" y="13849"/>
                  </a:cubicBezTo>
                  <a:cubicBezTo>
                    <a:pt x="3941" y="13478"/>
                    <a:pt x="4010" y="12602"/>
                    <a:pt x="3750" y="12919"/>
                  </a:cubicBezTo>
                  <a:cubicBezTo>
                    <a:pt x="3336" y="13424"/>
                    <a:pt x="3043" y="13390"/>
                    <a:pt x="2877" y="12825"/>
                  </a:cubicBezTo>
                  <a:cubicBezTo>
                    <a:pt x="2625" y="11967"/>
                    <a:pt x="2770" y="11649"/>
                    <a:pt x="3418" y="11649"/>
                  </a:cubicBezTo>
                  <a:cubicBezTo>
                    <a:pt x="3985" y="11649"/>
                    <a:pt x="4001" y="11635"/>
                    <a:pt x="4001" y="10943"/>
                  </a:cubicBezTo>
                  <a:cubicBezTo>
                    <a:pt x="4001" y="9758"/>
                    <a:pt x="3630" y="8941"/>
                    <a:pt x="3239" y="8848"/>
                  </a:cubicBezTo>
                  <a:close/>
                  <a:moveTo>
                    <a:pt x="5084" y="8848"/>
                  </a:moveTo>
                  <a:cubicBezTo>
                    <a:pt x="4663" y="8848"/>
                    <a:pt x="4455" y="9081"/>
                    <a:pt x="4455" y="9554"/>
                  </a:cubicBezTo>
                  <a:cubicBezTo>
                    <a:pt x="4455" y="9817"/>
                    <a:pt x="4559" y="9874"/>
                    <a:pt x="4821" y="9766"/>
                  </a:cubicBezTo>
                  <a:cubicBezTo>
                    <a:pt x="5177" y="9618"/>
                    <a:pt x="5508" y="10057"/>
                    <a:pt x="5411" y="10543"/>
                  </a:cubicBezTo>
                  <a:cubicBezTo>
                    <a:pt x="5387" y="10667"/>
                    <a:pt x="5189" y="10858"/>
                    <a:pt x="4977" y="10966"/>
                  </a:cubicBezTo>
                  <a:cubicBezTo>
                    <a:pt x="4765" y="11073"/>
                    <a:pt x="4524" y="11351"/>
                    <a:pt x="4436" y="11590"/>
                  </a:cubicBezTo>
                  <a:cubicBezTo>
                    <a:pt x="4216" y="12191"/>
                    <a:pt x="4233" y="13215"/>
                    <a:pt x="4478" y="13755"/>
                  </a:cubicBezTo>
                  <a:cubicBezTo>
                    <a:pt x="4610" y="14047"/>
                    <a:pt x="4781" y="14152"/>
                    <a:pt x="4958" y="14049"/>
                  </a:cubicBezTo>
                  <a:cubicBezTo>
                    <a:pt x="5286" y="13856"/>
                    <a:pt x="5356" y="13846"/>
                    <a:pt x="5591" y="13955"/>
                  </a:cubicBezTo>
                  <a:cubicBezTo>
                    <a:pt x="5760" y="14033"/>
                    <a:pt x="5773" y="13888"/>
                    <a:pt x="5773" y="11849"/>
                  </a:cubicBezTo>
                  <a:cubicBezTo>
                    <a:pt x="5773" y="9324"/>
                    <a:pt x="5667" y="8848"/>
                    <a:pt x="5084" y="8848"/>
                  </a:cubicBezTo>
                  <a:close/>
                  <a:moveTo>
                    <a:pt x="6459" y="8848"/>
                  </a:moveTo>
                  <a:cubicBezTo>
                    <a:pt x="6293" y="8848"/>
                    <a:pt x="6276" y="9036"/>
                    <a:pt x="6276" y="10954"/>
                  </a:cubicBezTo>
                  <a:cubicBezTo>
                    <a:pt x="6276" y="12686"/>
                    <a:pt x="6309" y="13151"/>
                    <a:pt x="6459" y="13614"/>
                  </a:cubicBezTo>
                  <a:cubicBezTo>
                    <a:pt x="6661" y="14237"/>
                    <a:pt x="6923" y="14338"/>
                    <a:pt x="7199" y="13884"/>
                  </a:cubicBezTo>
                  <a:cubicBezTo>
                    <a:pt x="7330" y="13667"/>
                    <a:pt x="7412" y="13674"/>
                    <a:pt x="7504" y="13908"/>
                  </a:cubicBezTo>
                  <a:cubicBezTo>
                    <a:pt x="7742" y="14520"/>
                    <a:pt x="7820" y="13889"/>
                    <a:pt x="7820" y="11354"/>
                  </a:cubicBezTo>
                  <a:cubicBezTo>
                    <a:pt x="7820" y="9032"/>
                    <a:pt x="7809" y="8848"/>
                    <a:pt x="7641" y="8848"/>
                  </a:cubicBezTo>
                  <a:cubicBezTo>
                    <a:pt x="7477" y="8848"/>
                    <a:pt x="7458" y="9045"/>
                    <a:pt x="7458" y="10766"/>
                  </a:cubicBezTo>
                  <a:cubicBezTo>
                    <a:pt x="7458" y="12786"/>
                    <a:pt x="7370" y="13343"/>
                    <a:pt x="7050" y="13343"/>
                  </a:cubicBezTo>
                  <a:cubicBezTo>
                    <a:pt x="6730" y="13343"/>
                    <a:pt x="6639" y="12786"/>
                    <a:pt x="6639" y="10766"/>
                  </a:cubicBezTo>
                  <a:cubicBezTo>
                    <a:pt x="6639" y="9045"/>
                    <a:pt x="6623" y="8848"/>
                    <a:pt x="6459" y="8848"/>
                  </a:cubicBezTo>
                  <a:close/>
                  <a:moveTo>
                    <a:pt x="9828" y="8848"/>
                  </a:moveTo>
                  <a:cubicBezTo>
                    <a:pt x="9656" y="8848"/>
                    <a:pt x="9641" y="9011"/>
                    <a:pt x="9641" y="11319"/>
                  </a:cubicBezTo>
                  <a:cubicBezTo>
                    <a:pt x="9641" y="12682"/>
                    <a:pt x="9668" y="13895"/>
                    <a:pt x="9702" y="14002"/>
                  </a:cubicBezTo>
                  <a:cubicBezTo>
                    <a:pt x="9878" y="14543"/>
                    <a:pt x="9960" y="13791"/>
                    <a:pt x="9984" y="11425"/>
                  </a:cubicBezTo>
                  <a:cubicBezTo>
                    <a:pt x="10009" y="8997"/>
                    <a:pt x="10003" y="8848"/>
                    <a:pt x="9828" y="8848"/>
                  </a:cubicBezTo>
                  <a:close/>
                  <a:moveTo>
                    <a:pt x="20079" y="8848"/>
                  </a:moveTo>
                  <a:cubicBezTo>
                    <a:pt x="19930" y="8848"/>
                    <a:pt x="19916" y="9169"/>
                    <a:pt x="19916" y="12496"/>
                  </a:cubicBezTo>
                  <a:cubicBezTo>
                    <a:pt x="19916" y="15957"/>
                    <a:pt x="19926" y="16143"/>
                    <a:pt x="20099" y="16143"/>
                  </a:cubicBezTo>
                  <a:cubicBezTo>
                    <a:pt x="20249" y="16143"/>
                    <a:pt x="20281" y="15962"/>
                    <a:pt x="20281" y="15073"/>
                  </a:cubicBezTo>
                  <a:cubicBezTo>
                    <a:pt x="20281" y="13729"/>
                    <a:pt x="20317" y="13607"/>
                    <a:pt x="20636" y="13978"/>
                  </a:cubicBezTo>
                  <a:cubicBezTo>
                    <a:pt x="21049" y="14459"/>
                    <a:pt x="21439" y="13817"/>
                    <a:pt x="21558" y="12449"/>
                  </a:cubicBezTo>
                  <a:cubicBezTo>
                    <a:pt x="21587" y="12120"/>
                    <a:pt x="21600" y="11764"/>
                    <a:pt x="21600" y="11425"/>
                  </a:cubicBezTo>
                  <a:cubicBezTo>
                    <a:pt x="21599" y="10408"/>
                    <a:pt x="21476" y="9455"/>
                    <a:pt x="21280" y="9131"/>
                  </a:cubicBezTo>
                  <a:cubicBezTo>
                    <a:pt x="21055" y="8760"/>
                    <a:pt x="20579" y="8773"/>
                    <a:pt x="20502" y="9154"/>
                  </a:cubicBezTo>
                  <a:cubicBezTo>
                    <a:pt x="20458" y="9374"/>
                    <a:pt x="20413" y="9374"/>
                    <a:pt x="20342" y="9154"/>
                  </a:cubicBezTo>
                  <a:cubicBezTo>
                    <a:pt x="20287" y="8986"/>
                    <a:pt x="20169" y="8848"/>
                    <a:pt x="20079" y="8848"/>
                  </a:cubicBezTo>
                  <a:close/>
                  <a:moveTo>
                    <a:pt x="16589" y="8860"/>
                  </a:moveTo>
                  <a:cubicBezTo>
                    <a:pt x="16138" y="8849"/>
                    <a:pt x="15772" y="9619"/>
                    <a:pt x="15689" y="10778"/>
                  </a:cubicBezTo>
                  <a:cubicBezTo>
                    <a:pt x="15614" y="11839"/>
                    <a:pt x="15847" y="13557"/>
                    <a:pt x="16116" y="13908"/>
                  </a:cubicBezTo>
                  <a:cubicBezTo>
                    <a:pt x="16712" y="14687"/>
                    <a:pt x="17461" y="13414"/>
                    <a:pt x="17461" y="11625"/>
                  </a:cubicBezTo>
                  <a:cubicBezTo>
                    <a:pt x="17461" y="9876"/>
                    <a:pt x="17147" y="8873"/>
                    <a:pt x="16589" y="8860"/>
                  </a:cubicBezTo>
                  <a:close/>
                  <a:moveTo>
                    <a:pt x="12004" y="8883"/>
                  </a:moveTo>
                  <a:cubicBezTo>
                    <a:pt x="11967" y="8857"/>
                    <a:pt x="11920" y="8886"/>
                    <a:pt x="11863" y="8954"/>
                  </a:cubicBezTo>
                  <a:cubicBezTo>
                    <a:pt x="11633" y="9227"/>
                    <a:pt x="11708" y="13235"/>
                    <a:pt x="11955" y="13790"/>
                  </a:cubicBezTo>
                  <a:cubicBezTo>
                    <a:pt x="12163" y="14260"/>
                    <a:pt x="12404" y="14293"/>
                    <a:pt x="12652" y="13884"/>
                  </a:cubicBezTo>
                  <a:cubicBezTo>
                    <a:pt x="12784" y="13665"/>
                    <a:pt x="12870" y="13675"/>
                    <a:pt x="12965" y="13919"/>
                  </a:cubicBezTo>
                  <a:cubicBezTo>
                    <a:pt x="13067" y="14179"/>
                    <a:pt x="13126" y="14175"/>
                    <a:pt x="13235" y="13896"/>
                  </a:cubicBezTo>
                  <a:cubicBezTo>
                    <a:pt x="13344" y="13617"/>
                    <a:pt x="13370" y="13035"/>
                    <a:pt x="13349" y="11260"/>
                  </a:cubicBezTo>
                  <a:cubicBezTo>
                    <a:pt x="13326" y="9202"/>
                    <a:pt x="13304" y="8989"/>
                    <a:pt x="13140" y="8989"/>
                  </a:cubicBezTo>
                  <a:cubicBezTo>
                    <a:pt x="12979" y="8989"/>
                    <a:pt x="12954" y="9203"/>
                    <a:pt x="12930" y="10801"/>
                  </a:cubicBezTo>
                  <a:cubicBezTo>
                    <a:pt x="12898" y="12870"/>
                    <a:pt x="12799" y="13403"/>
                    <a:pt x="12465" y="13284"/>
                  </a:cubicBezTo>
                  <a:cubicBezTo>
                    <a:pt x="12241" y="13203"/>
                    <a:pt x="12226" y="13102"/>
                    <a:pt x="12183" y="11190"/>
                  </a:cubicBezTo>
                  <a:cubicBezTo>
                    <a:pt x="12146" y="9551"/>
                    <a:pt x="12116" y="8960"/>
                    <a:pt x="12004" y="8883"/>
                  </a:cubicBezTo>
                  <a:close/>
                  <a:moveTo>
                    <a:pt x="18052" y="8989"/>
                  </a:moveTo>
                  <a:cubicBezTo>
                    <a:pt x="17896" y="8989"/>
                    <a:pt x="17866" y="9207"/>
                    <a:pt x="17842" y="10519"/>
                  </a:cubicBezTo>
                  <a:cubicBezTo>
                    <a:pt x="17808" y="12344"/>
                    <a:pt x="17866" y="13136"/>
                    <a:pt x="18071" y="13766"/>
                  </a:cubicBezTo>
                  <a:cubicBezTo>
                    <a:pt x="18184" y="14118"/>
                    <a:pt x="18304" y="14191"/>
                    <a:pt x="18547" y="14049"/>
                  </a:cubicBezTo>
                  <a:cubicBezTo>
                    <a:pt x="18904" y="13840"/>
                    <a:pt x="18965" y="13831"/>
                    <a:pt x="19233" y="13955"/>
                  </a:cubicBezTo>
                  <a:cubicBezTo>
                    <a:pt x="19403" y="14034"/>
                    <a:pt x="19416" y="13885"/>
                    <a:pt x="19416" y="11519"/>
                  </a:cubicBezTo>
                  <a:cubicBezTo>
                    <a:pt x="19416" y="9180"/>
                    <a:pt x="19401" y="8989"/>
                    <a:pt x="19233" y="8989"/>
                  </a:cubicBezTo>
                  <a:cubicBezTo>
                    <a:pt x="19073" y="8989"/>
                    <a:pt x="19049" y="9203"/>
                    <a:pt x="19024" y="10801"/>
                  </a:cubicBezTo>
                  <a:cubicBezTo>
                    <a:pt x="18993" y="12870"/>
                    <a:pt x="18897" y="13403"/>
                    <a:pt x="18563" y="13284"/>
                  </a:cubicBezTo>
                  <a:cubicBezTo>
                    <a:pt x="18338" y="13203"/>
                    <a:pt x="18325" y="13109"/>
                    <a:pt x="18281" y="11096"/>
                  </a:cubicBezTo>
                  <a:cubicBezTo>
                    <a:pt x="18241" y="9224"/>
                    <a:pt x="18214" y="8989"/>
                    <a:pt x="18052" y="8989"/>
                  </a:cubicBezTo>
                  <a:close/>
                </a:path>
              </a:pathLst>
            </a:custGeom>
            <a:ln w="12700" cap="flat">
              <a:noFill/>
              <a:miter lim="400000"/>
            </a:ln>
            <a:effectLst/>
          </p:spPr>
        </p:pic>
        <p:pic>
          <p:nvPicPr>
            <p:cNvPr id="214" name="넘파이.png" descr="넘파이.png"/>
            <p:cNvPicPr>
              <a:picLocks noChangeAspect="1"/>
            </p:cNvPicPr>
            <p:nvPr/>
          </p:nvPicPr>
          <p:blipFill>
            <a:blip r:embed="rId4"/>
            <a:stretch>
              <a:fillRect/>
            </a:stretch>
          </p:blipFill>
          <p:spPr>
            <a:xfrm>
              <a:off x="93029" y="467679"/>
              <a:ext cx="2580412" cy="1032167"/>
            </a:xfrm>
            <a:prstGeom prst="rect">
              <a:avLst/>
            </a:prstGeom>
            <a:ln w="12700" cap="flat">
              <a:noFill/>
              <a:miter lim="400000"/>
            </a:ln>
            <a:effectLst/>
          </p:spPr>
        </p:pic>
        <p:pic>
          <p:nvPicPr>
            <p:cNvPr id="215" name="판다스.png" descr="판다스.png"/>
            <p:cNvPicPr>
              <a:picLocks noChangeAspect="1"/>
            </p:cNvPicPr>
            <p:nvPr/>
          </p:nvPicPr>
          <p:blipFill>
            <a:blip r:embed="rId5"/>
            <a:srcRect l="3816" t="15147" r="3864" b="7074"/>
            <a:stretch>
              <a:fillRect/>
            </a:stretch>
          </p:blipFill>
          <p:spPr>
            <a:xfrm>
              <a:off x="2562869" y="1895967"/>
              <a:ext cx="2115429" cy="608014"/>
            </a:xfrm>
            <a:custGeom>
              <a:avLst/>
              <a:gdLst/>
              <a:ahLst/>
              <a:cxnLst>
                <a:cxn ang="0">
                  <a:pos x="wd2" y="hd2"/>
                </a:cxn>
                <a:cxn ang="5400000">
                  <a:pos x="wd2" y="hd2"/>
                </a:cxn>
                <a:cxn ang="10800000">
                  <a:pos x="wd2" y="hd2"/>
                </a:cxn>
                <a:cxn ang="16200000">
                  <a:pos x="wd2" y="hd2"/>
                </a:cxn>
              </a:cxnLst>
              <a:rect l="0" t="0" r="r" b="b"/>
              <a:pathLst>
                <a:path w="21530" h="21600" extrusionOk="0">
                  <a:moveTo>
                    <a:pt x="3324" y="0"/>
                  </a:moveTo>
                  <a:lnTo>
                    <a:pt x="3324" y="8163"/>
                  </a:lnTo>
                  <a:cubicBezTo>
                    <a:pt x="3324" y="15494"/>
                    <a:pt x="3335" y="16310"/>
                    <a:pt x="3450" y="16158"/>
                  </a:cubicBezTo>
                  <a:cubicBezTo>
                    <a:pt x="3521" y="16064"/>
                    <a:pt x="3646" y="16003"/>
                    <a:pt x="3732" y="16003"/>
                  </a:cubicBezTo>
                  <a:cubicBezTo>
                    <a:pt x="3881" y="16003"/>
                    <a:pt x="3886" y="15689"/>
                    <a:pt x="3886" y="7994"/>
                  </a:cubicBezTo>
                  <a:lnTo>
                    <a:pt x="3886" y="0"/>
                  </a:lnTo>
                  <a:lnTo>
                    <a:pt x="3603" y="0"/>
                  </a:lnTo>
                  <a:lnTo>
                    <a:pt x="3324" y="0"/>
                  </a:lnTo>
                  <a:close/>
                  <a:moveTo>
                    <a:pt x="1135" y="1128"/>
                  </a:moveTo>
                  <a:lnTo>
                    <a:pt x="1135" y="3511"/>
                  </a:lnTo>
                  <a:lnTo>
                    <a:pt x="1135" y="5893"/>
                  </a:lnTo>
                  <a:lnTo>
                    <a:pt x="1418" y="5893"/>
                  </a:lnTo>
                  <a:lnTo>
                    <a:pt x="1701" y="5893"/>
                  </a:lnTo>
                  <a:lnTo>
                    <a:pt x="1701" y="3511"/>
                  </a:lnTo>
                  <a:lnTo>
                    <a:pt x="1701" y="1128"/>
                  </a:lnTo>
                  <a:lnTo>
                    <a:pt x="1418" y="1128"/>
                  </a:lnTo>
                  <a:lnTo>
                    <a:pt x="1135" y="1128"/>
                  </a:lnTo>
                  <a:close/>
                  <a:moveTo>
                    <a:pt x="16032" y="3370"/>
                  </a:moveTo>
                  <a:lnTo>
                    <a:pt x="16032" y="5132"/>
                  </a:lnTo>
                  <a:cubicBezTo>
                    <a:pt x="16032" y="6109"/>
                    <a:pt x="16015" y="6994"/>
                    <a:pt x="15991" y="7078"/>
                  </a:cubicBezTo>
                  <a:cubicBezTo>
                    <a:pt x="15967" y="7161"/>
                    <a:pt x="15815" y="6986"/>
                    <a:pt x="15652" y="6697"/>
                  </a:cubicBezTo>
                  <a:cubicBezTo>
                    <a:pt x="15488" y="6408"/>
                    <a:pt x="15284" y="6175"/>
                    <a:pt x="15200" y="6175"/>
                  </a:cubicBezTo>
                  <a:cubicBezTo>
                    <a:pt x="14934" y="6175"/>
                    <a:pt x="14536" y="7000"/>
                    <a:pt x="14392" y="7839"/>
                  </a:cubicBezTo>
                  <a:cubicBezTo>
                    <a:pt x="14113" y="9476"/>
                    <a:pt x="14284" y="12740"/>
                    <a:pt x="14683" y="13408"/>
                  </a:cubicBezTo>
                  <a:cubicBezTo>
                    <a:pt x="14992" y="13927"/>
                    <a:pt x="15543" y="13804"/>
                    <a:pt x="15806" y="13155"/>
                  </a:cubicBezTo>
                  <a:lnTo>
                    <a:pt x="16044" y="12562"/>
                  </a:lnTo>
                  <a:lnTo>
                    <a:pt x="16088" y="13155"/>
                  </a:lnTo>
                  <a:cubicBezTo>
                    <a:pt x="16118" y="13549"/>
                    <a:pt x="16202" y="13747"/>
                    <a:pt x="16331" y="13747"/>
                  </a:cubicBezTo>
                  <a:lnTo>
                    <a:pt x="16521" y="13747"/>
                  </a:lnTo>
                  <a:lnTo>
                    <a:pt x="16521" y="8558"/>
                  </a:lnTo>
                  <a:lnTo>
                    <a:pt x="16521" y="3370"/>
                  </a:lnTo>
                  <a:lnTo>
                    <a:pt x="16278" y="3370"/>
                  </a:lnTo>
                  <a:lnTo>
                    <a:pt x="16032" y="3370"/>
                  </a:lnTo>
                  <a:close/>
                  <a:moveTo>
                    <a:pt x="0" y="5330"/>
                  </a:moveTo>
                  <a:lnTo>
                    <a:pt x="0" y="13465"/>
                  </a:lnTo>
                  <a:lnTo>
                    <a:pt x="0" y="21600"/>
                  </a:lnTo>
                  <a:lnTo>
                    <a:pt x="283" y="21600"/>
                  </a:lnTo>
                  <a:lnTo>
                    <a:pt x="570" y="21600"/>
                  </a:lnTo>
                  <a:lnTo>
                    <a:pt x="570" y="13465"/>
                  </a:lnTo>
                  <a:lnTo>
                    <a:pt x="570" y="5330"/>
                  </a:lnTo>
                  <a:lnTo>
                    <a:pt x="283" y="5330"/>
                  </a:lnTo>
                  <a:lnTo>
                    <a:pt x="0" y="5330"/>
                  </a:lnTo>
                  <a:close/>
                  <a:moveTo>
                    <a:pt x="2270" y="5330"/>
                  </a:moveTo>
                  <a:lnTo>
                    <a:pt x="2270" y="7571"/>
                  </a:lnTo>
                  <a:lnTo>
                    <a:pt x="2270" y="9813"/>
                  </a:lnTo>
                  <a:lnTo>
                    <a:pt x="2549" y="9813"/>
                  </a:lnTo>
                  <a:lnTo>
                    <a:pt x="2836" y="9813"/>
                  </a:lnTo>
                  <a:lnTo>
                    <a:pt x="2836" y="7571"/>
                  </a:lnTo>
                  <a:lnTo>
                    <a:pt x="2836" y="5330"/>
                  </a:lnTo>
                  <a:lnTo>
                    <a:pt x="2549" y="5330"/>
                  </a:lnTo>
                  <a:lnTo>
                    <a:pt x="2270" y="5330"/>
                  </a:lnTo>
                  <a:close/>
                  <a:moveTo>
                    <a:pt x="20790" y="6246"/>
                  </a:moveTo>
                  <a:cubicBezTo>
                    <a:pt x="20696" y="6230"/>
                    <a:pt x="20596" y="6244"/>
                    <a:pt x="20507" y="6302"/>
                  </a:cubicBezTo>
                  <a:cubicBezTo>
                    <a:pt x="20155" y="6530"/>
                    <a:pt x="19922" y="7353"/>
                    <a:pt x="19922" y="8361"/>
                  </a:cubicBezTo>
                  <a:cubicBezTo>
                    <a:pt x="19922" y="9352"/>
                    <a:pt x="20115" y="10001"/>
                    <a:pt x="20612" y="10617"/>
                  </a:cubicBezTo>
                  <a:cubicBezTo>
                    <a:pt x="20824" y="10879"/>
                    <a:pt x="21038" y="11306"/>
                    <a:pt x="21085" y="11561"/>
                  </a:cubicBezTo>
                  <a:cubicBezTo>
                    <a:pt x="21284" y="12654"/>
                    <a:pt x="20725" y="13315"/>
                    <a:pt x="20196" y="12619"/>
                  </a:cubicBezTo>
                  <a:cubicBezTo>
                    <a:pt x="20029" y="12399"/>
                    <a:pt x="19957" y="12405"/>
                    <a:pt x="19909" y="12675"/>
                  </a:cubicBezTo>
                  <a:cubicBezTo>
                    <a:pt x="19826" y="13138"/>
                    <a:pt x="19897" y="13348"/>
                    <a:pt x="20245" y="13704"/>
                  </a:cubicBezTo>
                  <a:cubicBezTo>
                    <a:pt x="20813" y="14286"/>
                    <a:pt x="21407" y="13548"/>
                    <a:pt x="21509" y="12139"/>
                  </a:cubicBezTo>
                  <a:cubicBezTo>
                    <a:pt x="21600" y="10885"/>
                    <a:pt x="21398" y="10018"/>
                    <a:pt x="20867" y="9432"/>
                  </a:cubicBezTo>
                  <a:cubicBezTo>
                    <a:pt x="20368" y="8882"/>
                    <a:pt x="20244" y="8410"/>
                    <a:pt x="20418" y="7684"/>
                  </a:cubicBezTo>
                  <a:cubicBezTo>
                    <a:pt x="20502" y="7333"/>
                    <a:pt x="20619" y="7253"/>
                    <a:pt x="20956" y="7374"/>
                  </a:cubicBezTo>
                  <a:cubicBezTo>
                    <a:pt x="21326" y="7506"/>
                    <a:pt x="21386" y="7467"/>
                    <a:pt x="21364" y="7078"/>
                  </a:cubicBezTo>
                  <a:cubicBezTo>
                    <a:pt x="21340" y="6643"/>
                    <a:pt x="21072" y="6296"/>
                    <a:pt x="20790" y="6246"/>
                  </a:cubicBezTo>
                  <a:close/>
                  <a:moveTo>
                    <a:pt x="7323" y="6260"/>
                  </a:moveTo>
                  <a:cubicBezTo>
                    <a:pt x="7180" y="6289"/>
                    <a:pt x="7032" y="6428"/>
                    <a:pt x="6883" y="6697"/>
                  </a:cubicBezTo>
                  <a:cubicBezTo>
                    <a:pt x="6603" y="7202"/>
                    <a:pt x="6546" y="7240"/>
                    <a:pt x="6507" y="6880"/>
                  </a:cubicBezTo>
                  <a:cubicBezTo>
                    <a:pt x="6481" y="6649"/>
                    <a:pt x="6365" y="6443"/>
                    <a:pt x="6245" y="6443"/>
                  </a:cubicBezTo>
                  <a:lnTo>
                    <a:pt x="6031" y="6443"/>
                  </a:lnTo>
                  <a:lnTo>
                    <a:pt x="6035" y="11787"/>
                  </a:lnTo>
                  <a:lnTo>
                    <a:pt x="6035" y="17116"/>
                  </a:lnTo>
                  <a:lnTo>
                    <a:pt x="6257" y="17116"/>
                  </a:lnTo>
                  <a:cubicBezTo>
                    <a:pt x="6478" y="17116"/>
                    <a:pt x="6479" y="17104"/>
                    <a:pt x="6479" y="15199"/>
                  </a:cubicBezTo>
                  <a:cubicBezTo>
                    <a:pt x="6479" y="14145"/>
                    <a:pt x="6499" y="13194"/>
                    <a:pt x="6527" y="13098"/>
                  </a:cubicBezTo>
                  <a:cubicBezTo>
                    <a:pt x="6554" y="13001"/>
                    <a:pt x="6684" y="13113"/>
                    <a:pt x="6810" y="13338"/>
                  </a:cubicBezTo>
                  <a:cubicBezTo>
                    <a:pt x="7174" y="13990"/>
                    <a:pt x="7716" y="13859"/>
                    <a:pt x="7961" y="13070"/>
                  </a:cubicBezTo>
                  <a:cubicBezTo>
                    <a:pt x="8274" y="12065"/>
                    <a:pt x="8388" y="10430"/>
                    <a:pt x="8260" y="8840"/>
                  </a:cubicBezTo>
                  <a:cubicBezTo>
                    <a:pt x="8121" y="7126"/>
                    <a:pt x="7751" y="6174"/>
                    <a:pt x="7323" y="6260"/>
                  </a:cubicBezTo>
                  <a:close/>
                  <a:moveTo>
                    <a:pt x="13148" y="6288"/>
                  </a:moveTo>
                  <a:cubicBezTo>
                    <a:pt x="12915" y="6214"/>
                    <a:pt x="12652" y="6472"/>
                    <a:pt x="12429" y="7078"/>
                  </a:cubicBezTo>
                  <a:lnTo>
                    <a:pt x="12219" y="7642"/>
                  </a:lnTo>
                  <a:lnTo>
                    <a:pt x="12174" y="7050"/>
                  </a:lnTo>
                  <a:cubicBezTo>
                    <a:pt x="12144" y="6653"/>
                    <a:pt x="12065" y="6443"/>
                    <a:pt x="11936" y="6443"/>
                  </a:cubicBezTo>
                  <a:lnTo>
                    <a:pt x="11742" y="6443"/>
                  </a:lnTo>
                  <a:lnTo>
                    <a:pt x="11742" y="10095"/>
                  </a:lnTo>
                  <a:lnTo>
                    <a:pt x="11742" y="13747"/>
                  </a:lnTo>
                  <a:lnTo>
                    <a:pt x="11948" y="13747"/>
                  </a:lnTo>
                  <a:cubicBezTo>
                    <a:pt x="12147" y="13747"/>
                    <a:pt x="12146" y="13703"/>
                    <a:pt x="12146" y="11519"/>
                  </a:cubicBezTo>
                  <a:cubicBezTo>
                    <a:pt x="12146" y="9527"/>
                    <a:pt x="12169" y="9204"/>
                    <a:pt x="12360" y="8417"/>
                  </a:cubicBezTo>
                  <a:cubicBezTo>
                    <a:pt x="12538" y="7687"/>
                    <a:pt x="12623" y="7557"/>
                    <a:pt x="12865" y="7628"/>
                  </a:cubicBezTo>
                  <a:cubicBezTo>
                    <a:pt x="13258" y="7742"/>
                    <a:pt x="13357" y="8529"/>
                    <a:pt x="13358" y="11434"/>
                  </a:cubicBezTo>
                  <a:cubicBezTo>
                    <a:pt x="13360" y="13715"/>
                    <a:pt x="13365" y="13747"/>
                    <a:pt x="13564" y="13747"/>
                  </a:cubicBezTo>
                  <a:cubicBezTo>
                    <a:pt x="13767" y="13747"/>
                    <a:pt x="13766" y="13760"/>
                    <a:pt x="13766" y="10969"/>
                  </a:cubicBezTo>
                  <a:cubicBezTo>
                    <a:pt x="13766" y="9434"/>
                    <a:pt x="13723" y="7841"/>
                    <a:pt x="13673" y="7458"/>
                  </a:cubicBezTo>
                  <a:cubicBezTo>
                    <a:pt x="13580" y="6751"/>
                    <a:pt x="13381" y="6363"/>
                    <a:pt x="13148" y="6288"/>
                  </a:cubicBezTo>
                  <a:close/>
                  <a:moveTo>
                    <a:pt x="18043" y="6288"/>
                  </a:moveTo>
                  <a:cubicBezTo>
                    <a:pt x="17503" y="6129"/>
                    <a:pt x="17006" y="7709"/>
                    <a:pt x="17005" y="10137"/>
                  </a:cubicBezTo>
                  <a:cubicBezTo>
                    <a:pt x="17005" y="11781"/>
                    <a:pt x="17269" y="13210"/>
                    <a:pt x="17656" y="13662"/>
                  </a:cubicBezTo>
                  <a:cubicBezTo>
                    <a:pt x="17989" y="14052"/>
                    <a:pt x="18257" y="13897"/>
                    <a:pt x="18568" y="13140"/>
                  </a:cubicBezTo>
                  <a:lnTo>
                    <a:pt x="18799" y="12577"/>
                  </a:lnTo>
                  <a:lnTo>
                    <a:pt x="18843" y="13169"/>
                  </a:lnTo>
                  <a:cubicBezTo>
                    <a:pt x="18872" y="13555"/>
                    <a:pt x="18954" y="13747"/>
                    <a:pt x="19081" y="13747"/>
                  </a:cubicBezTo>
                  <a:lnTo>
                    <a:pt x="19271" y="13747"/>
                  </a:lnTo>
                  <a:lnTo>
                    <a:pt x="19271" y="10095"/>
                  </a:lnTo>
                  <a:lnTo>
                    <a:pt x="19271" y="6443"/>
                  </a:lnTo>
                  <a:lnTo>
                    <a:pt x="19081" y="6443"/>
                  </a:lnTo>
                  <a:cubicBezTo>
                    <a:pt x="18953" y="6443"/>
                    <a:pt x="18873" y="6653"/>
                    <a:pt x="18843" y="7050"/>
                  </a:cubicBezTo>
                  <a:lnTo>
                    <a:pt x="18795" y="7642"/>
                  </a:lnTo>
                  <a:lnTo>
                    <a:pt x="18585" y="7064"/>
                  </a:lnTo>
                  <a:cubicBezTo>
                    <a:pt x="18412" y="6592"/>
                    <a:pt x="18224" y="6342"/>
                    <a:pt x="18043" y="6288"/>
                  </a:cubicBezTo>
                  <a:close/>
                  <a:moveTo>
                    <a:pt x="9872" y="6302"/>
                  </a:moveTo>
                  <a:cubicBezTo>
                    <a:pt x="9332" y="6146"/>
                    <a:pt x="8827" y="7707"/>
                    <a:pt x="8826" y="10053"/>
                  </a:cubicBezTo>
                  <a:cubicBezTo>
                    <a:pt x="8826" y="11435"/>
                    <a:pt x="8989" y="12676"/>
                    <a:pt x="9250" y="13310"/>
                  </a:cubicBezTo>
                  <a:cubicBezTo>
                    <a:pt x="9518" y="13961"/>
                    <a:pt x="10135" y="13879"/>
                    <a:pt x="10401" y="13155"/>
                  </a:cubicBezTo>
                  <a:lnTo>
                    <a:pt x="10619" y="12548"/>
                  </a:lnTo>
                  <a:lnTo>
                    <a:pt x="10664" y="13155"/>
                  </a:lnTo>
                  <a:cubicBezTo>
                    <a:pt x="10694" y="13551"/>
                    <a:pt x="10774" y="13747"/>
                    <a:pt x="10902" y="13747"/>
                  </a:cubicBezTo>
                  <a:lnTo>
                    <a:pt x="11092" y="13747"/>
                  </a:lnTo>
                  <a:lnTo>
                    <a:pt x="11092" y="10095"/>
                  </a:lnTo>
                  <a:lnTo>
                    <a:pt x="11092" y="6443"/>
                  </a:lnTo>
                  <a:lnTo>
                    <a:pt x="10902" y="6443"/>
                  </a:lnTo>
                  <a:cubicBezTo>
                    <a:pt x="10774" y="6443"/>
                    <a:pt x="10694" y="6653"/>
                    <a:pt x="10664" y="7050"/>
                  </a:cubicBezTo>
                  <a:lnTo>
                    <a:pt x="10619" y="7642"/>
                  </a:lnTo>
                  <a:lnTo>
                    <a:pt x="10409" y="7078"/>
                  </a:lnTo>
                  <a:cubicBezTo>
                    <a:pt x="10240" y="6616"/>
                    <a:pt x="10052" y="6354"/>
                    <a:pt x="9872" y="6302"/>
                  </a:cubicBezTo>
                  <a:close/>
                  <a:moveTo>
                    <a:pt x="9924" y="7402"/>
                  </a:moveTo>
                  <a:cubicBezTo>
                    <a:pt x="10067" y="7363"/>
                    <a:pt x="10215" y="7587"/>
                    <a:pt x="10369" y="8065"/>
                  </a:cubicBezTo>
                  <a:cubicBezTo>
                    <a:pt x="10587" y="8739"/>
                    <a:pt x="10631" y="9070"/>
                    <a:pt x="10631" y="10053"/>
                  </a:cubicBezTo>
                  <a:cubicBezTo>
                    <a:pt x="10631" y="10905"/>
                    <a:pt x="10580" y="11432"/>
                    <a:pt x="10445" y="11928"/>
                  </a:cubicBezTo>
                  <a:cubicBezTo>
                    <a:pt x="9826" y="14209"/>
                    <a:pt x="8893" y="10643"/>
                    <a:pt x="9496" y="8304"/>
                  </a:cubicBezTo>
                  <a:cubicBezTo>
                    <a:pt x="9641" y="7743"/>
                    <a:pt x="9781" y="7442"/>
                    <a:pt x="9924" y="7402"/>
                  </a:cubicBezTo>
                  <a:close/>
                  <a:moveTo>
                    <a:pt x="7190" y="7501"/>
                  </a:moveTo>
                  <a:cubicBezTo>
                    <a:pt x="7247" y="7508"/>
                    <a:pt x="7303" y="7541"/>
                    <a:pt x="7360" y="7614"/>
                  </a:cubicBezTo>
                  <a:cubicBezTo>
                    <a:pt x="7524" y="7824"/>
                    <a:pt x="7535" y="7923"/>
                    <a:pt x="7444" y="8304"/>
                  </a:cubicBezTo>
                  <a:cubicBezTo>
                    <a:pt x="7351" y="8692"/>
                    <a:pt x="7362" y="8728"/>
                    <a:pt x="7529" y="8643"/>
                  </a:cubicBezTo>
                  <a:cubicBezTo>
                    <a:pt x="7678" y="8567"/>
                    <a:pt x="7735" y="8736"/>
                    <a:pt x="7796" y="9362"/>
                  </a:cubicBezTo>
                  <a:cubicBezTo>
                    <a:pt x="7905" y="10484"/>
                    <a:pt x="7764" y="11520"/>
                    <a:pt x="7529" y="11308"/>
                  </a:cubicBezTo>
                  <a:cubicBezTo>
                    <a:pt x="7383" y="11176"/>
                    <a:pt x="7357" y="11251"/>
                    <a:pt x="7380" y="11815"/>
                  </a:cubicBezTo>
                  <a:cubicBezTo>
                    <a:pt x="7403" y="12381"/>
                    <a:pt x="7373" y="12491"/>
                    <a:pt x="7166" y="12562"/>
                  </a:cubicBezTo>
                  <a:cubicBezTo>
                    <a:pt x="6870" y="12662"/>
                    <a:pt x="6589" y="11763"/>
                    <a:pt x="6515" y="10476"/>
                  </a:cubicBezTo>
                  <a:cubicBezTo>
                    <a:pt x="6425" y="8918"/>
                    <a:pt x="6791" y="7452"/>
                    <a:pt x="7190" y="7501"/>
                  </a:cubicBezTo>
                  <a:close/>
                  <a:moveTo>
                    <a:pt x="15377" y="7515"/>
                  </a:moveTo>
                  <a:cubicBezTo>
                    <a:pt x="15945" y="7459"/>
                    <a:pt x="16251" y="10188"/>
                    <a:pt x="15866" y="11886"/>
                  </a:cubicBezTo>
                  <a:cubicBezTo>
                    <a:pt x="15640" y="12878"/>
                    <a:pt x="15216" y="12907"/>
                    <a:pt x="14937" y="11942"/>
                  </a:cubicBezTo>
                  <a:cubicBezTo>
                    <a:pt x="14504" y="10442"/>
                    <a:pt x="14788" y="7573"/>
                    <a:pt x="15377" y="7515"/>
                  </a:cubicBezTo>
                  <a:close/>
                  <a:moveTo>
                    <a:pt x="18120" y="7543"/>
                  </a:moveTo>
                  <a:cubicBezTo>
                    <a:pt x="18216" y="7534"/>
                    <a:pt x="18318" y="7594"/>
                    <a:pt x="18407" y="7726"/>
                  </a:cubicBezTo>
                  <a:cubicBezTo>
                    <a:pt x="18408" y="7726"/>
                    <a:pt x="18410" y="7725"/>
                    <a:pt x="18411" y="7726"/>
                  </a:cubicBezTo>
                  <a:cubicBezTo>
                    <a:pt x="18479" y="7828"/>
                    <a:pt x="18542" y="7976"/>
                    <a:pt x="18597" y="8163"/>
                  </a:cubicBezTo>
                  <a:cubicBezTo>
                    <a:pt x="18608" y="8201"/>
                    <a:pt x="18619" y="8249"/>
                    <a:pt x="18629" y="8290"/>
                  </a:cubicBezTo>
                  <a:cubicBezTo>
                    <a:pt x="18676" y="8476"/>
                    <a:pt x="18707" y="8688"/>
                    <a:pt x="18734" y="8925"/>
                  </a:cubicBezTo>
                  <a:cubicBezTo>
                    <a:pt x="18737" y="8950"/>
                    <a:pt x="18743" y="8983"/>
                    <a:pt x="18746" y="9009"/>
                  </a:cubicBezTo>
                  <a:cubicBezTo>
                    <a:pt x="18797" y="9498"/>
                    <a:pt x="18797" y="10047"/>
                    <a:pt x="18770" y="10574"/>
                  </a:cubicBezTo>
                  <a:cubicBezTo>
                    <a:pt x="18764" y="10732"/>
                    <a:pt x="18757" y="10869"/>
                    <a:pt x="18746" y="11011"/>
                  </a:cubicBezTo>
                  <a:cubicBezTo>
                    <a:pt x="18740" y="11077"/>
                    <a:pt x="18733" y="11147"/>
                    <a:pt x="18726" y="11209"/>
                  </a:cubicBezTo>
                  <a:cubicBezTo>
                    <a:pt x="18686" y="11609"/>
                    <a:pt x="18635" y="11912"/>
                    <a:pt x="18585" y="11956"/>
                  </a:cubicBezTo>
                  <a:cubicBezTo>
                    <a:pt x="18536" y="12123"/>
                    <a:pt x="18477" y="12242"/>
                    <a:pt x="18419" y="12351"/>
                  </a:cubicBezTo>
                  <a:cubicBezTo>
                    <a:pt x="18418" y="12356"/>
                    <a:pt x="18420" y="12360"/>
                    <a:pt x="18419" y="12365"/>
                  </a:cubicBezTo>
                  <a:cubicBezTo>
                    <a:pt x="18380" y="12582"/>
                    <a:pt x="18275" y="12631"/>
                    <a:pt x="18160" y="12605"/>
                  </a:cubicBezTo>
                  <a:cubicBezTo>
                    <a:pt x="18152" y="12606"/>
                    <a:pt x="18148" y="12633"/>
                    <a:pt x="18140" y="12633"/>
                  </a:cubicBezTo>
                  <a:cubicBezTo>
                    <a:pt x="18129" y="12633"/>
                    <a:pt x="18120" y="12607"/>
                    <a:pt x="18108" y="12605"/>
                  </a:cubicBezTo>
                  <a:cubicBezTo>
                    <a:pt x="18099" y="12600"/>
                    <a:pt x="18090" y="12598"/>
                    <a:pt x="18080" y="12591"/>
                  </a:cubicBezTo>
                  <a:cubicBezTo>
                    <a:pt x="17939" y="12541"/>
                    <a:pt x="17819" y="12320"/>
                    <a:pt x="17724" y="11998"/>
                  </a:cubicBezTo>
                  <a:cubicBezTo>
                    <a:pt x="17714" y="11970"/>
                    <a:pt x="17701" y="11972"/>
                    <a:pt x="17692" y="11942"/>
                  </a:cubicBezTo>
                  <a:cubicBezTo>
                    <a:pt x="17682" y="11908"/>
                    <a:pt x="17677" y="11851"/>
                    <a:pt x="17668" y="11815"/>
                  </a:cubicBezTo>
                  <a:cubicBezTo>
                    <a:pt x="17635" y="11678"/>
                    <a:pt x="17611" y="11523"/>
                    <a:pt x="17587" y="11364"/>
                  </a:cubicBezTo>
                  <a:cubicBezTo>
                    <a:pt x="17565" y="11215"/>
                    <a:pt x="17544" y="11077"/>
                    <a:pt x="17530" y="10913"/>
                  </a:cubicBezTo>
                  <a:cubicBezTo>
                    <a:pt x="17512" y="10711"/>
                    <a:pt x="17499" y="10507"/>
                    <a:pt x="17494" y="10292"/>
                  </a:cubicBezTo>
                  <a:cubicBezTo>
                    <a:pt x="17493" y="10209"/>
                    <a:pt x="17494" y="10136"/>
                    <a:pt x="17494" y="10053"/>
                  </a:cubicBezTo>
                  <a:cubicBezTo>
                    <a:pt x="17494" y="9812"/>
                    <a:pt x="17507" y="9559"/>
                    <a:pt x="17526" y="9320"/>
                  </a:cubicBezTo>
                  <a:cubicBezTo>
                    <a:pt x="17530" y="9257"/>
                    <a:pt x="17528" y="9212"/>
                    <a:pt x="17534" y="9150"/>
                  </a:cubicBezTo>
                  <a:cubicBezTo>
                    <a:pt x="17563" y="8862"/>
                    <a:pt x="17602" y="8575"/>
                    <a:pt x="17660" y="8319"/>
                  </a:cubicBezTo>
                  <a:cubicBezTo>
                    <a:pt x="17776" y="7809"/>
                    <a:pt x="17883" y="7619"/>
                    <a:pt x="18072" y="7585"/>
                  </a:cubicBezTo>
                  <a:cubicBezTo>
                    <a:pt x="18090" y="7578"/>
                    <a:pt x="18102" y="7545"/>
                    <a:pt x="18120" y="7543"/>
                  </a:cubicBezTo>
                  <a:close/>
                  <a:moveTo>
                    <a:pt x="1418" y="7853"/>
                  </a:moveTo>
                  <a:cubicBezTo>
                    <a:pt x="1157" y="7853"/>
                    <a:pt x="1135" y="7924"/>
                    <a:pt x="1135" y="8699"/>
                  </a:cubicBezTo>
                  <a:cubicBezTo>
                    <a:pt x="1135" y="9473"/>
                    <a:pt x="1157" y="9531"/>
                    <a:pt x="1418" y="9531"/>
                  </a:cubicBezTo>
                  <a:cubicBezTo>
                    <a:pt x="1679" y="9531"/>
                    <a:pt x="1701" y="9473"/>
                    <a:pt x="1701" y="8699"/>
                  </a:cubicBezTo>
                  <a:cubicBezTo>
                    <a:pt x="1701" y="7924"/>
                    <a:pt x="1679" y="7853"/>
                    <a:pt x="1418" y="7853"/>
                  </a:cubicBezTo>
                  <a:close/>
                  <a:moveTo>
                    <a:pt x="6968" y="9531"/>
                  </a:moveTo>
                  <a:cubicBezTo>
                    <a:pt x="6878" y="9531"/>
                    <a:pt x="6802" y="9720"/>
                    <a:pt x="6802" y="9954"/>
                  </a:cubicBezTo>
                  <a:cubicBezTo>
                    <a:pt x="6802" y="10187"/>
                    <a:pt x="6878" y="10377"/>
                    <a:pt x="6968" y="10377"/>
                  </a:cubicBezTo>
                  <a:cubicBezTo>
                    <a:pt x="7058" y="10377"/>
                    <a:pt x="7125" y="10187"/>
                    <a:pt x="7125" y="9954"/>
                  </a:cubicBezTo>
                  <a:cubicBezTo>
                    <a:pt x="7125" y="9720"/>
                    <a:pt x="7058" y="9531"/>
                    <a:pt x="6968" y="9531"/>
                  </a:cubicBezTo>
                  <a:close/>
                  <a:moveTo>
                    <a:pt x="1135" y="11491"/>
                  </a:moveTo>
                  <a:lnTo>
                    <a:pt x="1135" y="13747"/>
                  </a:lnTo>
                  <a:lnTo>
                    <a:pt x="1135" y="16003"/>
                  </a:lnTo>
                  <a:lnTo>
                    <a:pt x="1418" y="16003"/>
                  </a:lnTo>
                  <a:lnTo>
                    <a:pt x="1701" y="16003"/>
                  </a:lnTo>
                  <a:lnTo>
                    <a:pt x="1701" y="13747"/>
                  </a:lnTo>
                  <a:lnTo>
                    <a:pt x="1701" y="11491"/>
                  </a:lnTo>
                  <a:lnTo>
                    <a:pt x="1418" y="11491"/>
                  </a:lnTo>
                  <a:lnTo>
                    <a:pt x="1135" y="11491"/>
                  </a:lnTo>
                  <a:close/>
                  <a:moveTo>
                    <a:pt x="2549" y="11787"/>
                  </a:moveTo>
                  <a:cubicBezTo>
                    <a:pt x="2279" y="11787"/>
                    <a:pt x="2270" y="11839"/>
                    <a:pt x="2270" y="12774"/>
                  </a:cubicBezTo>
                  <a:cubicBezTo>
                    <a:pt x="2270" y="13709"/>
                    <a:pt x="2279" y="13747"/>
                    <a:pt x="2549" y="13747"/>
                  </a:cubicBezTo>
                  <a:cubicBezTo>
                    <a:pt x="2819" y="13747"/>
                    <a:pt x="2836" y="13709"/>
                    <a:pt x="2836" y="12774"/>
                  </a:cubicBezTo>
                  <a:cubicBezTo>
                    <a:pt x="2836" y="11839"/>
                    <a:pt x="2819" y="11787"/>
                    <a:pt x="2549" y="11787"/>
                  </a:cubicBezTo>
                  <a:close/>
                  <a:moveTo>
                    <a:pt x="2270" y="15707"/>
                  </a:moveTo>
                  <a:lnTo>
                    <a:pt x="2270" y="17962"/>
                  </a:lnTo>
                  <a:lnTo>
                    <a:pt x="2270" y="20190"/>
                  </a:lnTo>
                  <a:lnTo>
                    <a:pt x="2549" y="20190"/>
                  </a:lnTo>
                  <a:lnTo>
                    <a:pt x="2836" y="20190"/>
                  </a:lnTo>
                  <a:lnTo>
                    <a:pt x="2836" y="17962"/>
                  </a:lnTo>
                  <a:lnTo>
                    <a:pt x="2836" y="15707"/>
                  </a:lnTo>
                  <a:lnTo>
                    <a:pt x="2549" y="15707"/>
                  </a:lnTo>
                  <a:lnTo>
                    <a:pt x="2270" y="15707"/>
                  </a:lnTo>
                  <a:close/>
                </a:path>
              </a:pathLst>
            </a:custGeom>
            <a:ln w="12700" cap="flat">
              <a:noFill/>
              <a:miter lim="400000"/>
            </a:ln>
            <a:effectLst/>
          </p:spPr>
        </p:pic>
        <p:pic>
          <p:nvPicPr>
            <p:cNvPr id="216" name="KakaoTalk_Photo_2021-08-21-22-56-35.png" descr="KakaoTalk_Photo_2021-08-21-22-56-35.png"/>
            <p:cNvPicPr>
              <a:picLocks noChangeAspect="1"/>
            </p:cNvPicPr>
            <p:nvPr/>
          </p:nvPicPr>
          <p:blipFill>
            <a:blip r:embed="rId6"/>
            <a:srcRect l="2123" t="7083" r="3814" b="37"/>
            <a:stretch>
              <a:fillRect/>
            </a:stretch>
          </p:blipFill>
          <p:spPr>
            <a:xfrm>
              <a:off x="2162037" y="-1"/>
              <a:ext cx="2301822" cy="543752"/>
            </a:xfrm>
            <a:custGeom>
              <a:avLst/>
              <a:gdLst/>
              <a:ahLst/>
              <a:cxnLst>
                <a:cxn ang="0">
                  <a:pos x="wd2" y="hd2"/>
                </a:cxn>
                <a:cxn ang="5400000">
                  <a:pos x="wd2" y="hd2"/>
                </a:cxn>
                <a:cxn ang="10800000">
                  <a:pos x="wd2" y="hd2"/>
                </a:cxn>
                <a:cxn ang="16200000">
                  <a:pos x="wd2" y="hd2"/>
                </a:cxn>
              </a:cxnLst>
              <a:rect l="0" t="0" r="r" b="b"/>
              <a:pathLst>
                <a:path w="21590" h="21592" extrusionOk="0">
                  <a:moveTo>
                    <a:pt x="2513" y="0"/>
                  </a:moveTo>
                  <a:cubicBezTo>
                    <a:pt x="1086" y="0"/>
                    <a:pt x="0" y="4633"/>
                    <a:pt x="0" y="10748"/>
                  </a:cubicBezTo>
                  <a:cubicBezTo>
                    <a:pt x="0" y="15542"/>
                    <a:pt x="654" y="19368"/>
                    <a:pt x="1742" y="20913"/>
                  </a:cubicBezTo>
                  <a:cubicBezTo>
                    <a:pt x="1912" y="21154"/>
                    <a:pt x="2064" y="21394"/>
                    <a:pt x="2081" y="21465"/>
                  </a:cubicBezTo>
                  <a:cubicBezTo>
                    <a:pt x="2103" y="21561"/>
                    <a:pt x="2308" y="21600"/>
                    <a:pt x="2513" y="21591"/>
                  </a:cubicBezTo>
                  <a:cubicBezTo>
                    <a:pt x="2718" y="21582"/>
                    <a:pt x="2926" y="21531"/>
                    <a:pt x="2952" y="21433"/>
                  </a:cubicBezTo>
                  <a:cubicBezTo>
                    <a:pt x="2978" y="21338"/>
                    <a:pt x="3096" y="21137"/>
                    <a:pt x="3216" y="20992"/>
                  </a:cubicBezTo>
                  <a:cubicBezTo>
                    <a:pt x="3873" y="20202"/>
                    <a:pt x="4438" y="18246"/>
                    <a:pt x="4739" y="15697"/>
                  </a:cubicBezTo>
                  <a:cubicBezTo>
                    <a:pt x="4969" y="13756"/>
                    <a:pt x="5038" y="12274"/>
                    <a:pt x="5007" y="9976"/>
                  </a:cubicBezTo>
                  <a:cubicBezTo>
                    <a:pt x="4931" y="4247"/>
                    <a:pt x="3871" y="0"/>
                    <a:pt x="2513" y="0"/>
                  </a:cubicBezTo>
                  <a:close/>
                  <a:moveTo>
                    <a:pt x="12816" y="4318"/>
                  </a:moveTo>
                  <a:cubicBezTo>
                    <a:pt x="12721" y="4318"/>
                    <a:pt x="12720" y="4450"/>
                    <a:pt x="12720" y="11410"/>
                  </a:cubicBezTo>
                  <a:cubicBezTo>
                    <a:pt x="12720" y="18371"/>
                    <a:pt x="12721" y="18518"/>
                    <a:pt x="12816" y="18518"/>
                  </a:cubicBezTo>
                  <a:cubicBezTo>
                    <a:pt x="12891" y="18518"/>
                    <a:pt x="12913" y="18364"/>
                    <a:pt x="12913" y="17919"/>
                  </a:cubicBezTo>
                  <a:cubicBezTo>
                    <a:pt x="12913" y="17036"/>
                    <a:pt x="12958" y="17011"/>
                    <a:pt x="13170" y="17777"/>
                  </a:cubicBezTo>
                  <a:cubicBezTo>
                    <a:pt x="13277" y="18163"/>
                    <a:pt x="13411" y="18543"/>
                    <a:pt x="13468" y="18597"/>
                  </a:cubicBezTo>
                  <a:cubicBezTo>
                    <a:pt x="13525" y="18651"/>
                    <a:pt x="13714" y="18660"/>
                    <a:pt x="13892" y="18628"/>
                  </a:cubicBezTo>
                  <a:cubicBezTo>
                    <a:pt x="14291" y="18557"/>
                    <a:pt x="14569" y="17865"/>
                    <a:pt x="14748" y="16469"/>
                  </a:cubicBezTo>
                  <a:cubicBezTo>
                    <a:pt x="14852" y="15663"/>
                    <a:pt x="14867" y="15338"/>
                    <a:pt x="14849" y="13995"/>
                  </a:cubicBezTo>
                  <a:cubicBezTo>
                    <a:pt x="14834" y="12869"/>
                    <a:pt x="14800" y="12244"/>
                    <a:pt x="14719" y="11678"/>
                  </a:cubicBezTo>
                  <a:cubicBezTo>
                    <a:pt x="14412" y="9519"/>
                    <a:pt x="13503" y="9032"/>
                    <a:pt x="13107" y="10811"/>
                  </a:cubicBezTo>
                  <a:cubicBezTo>
                    <a:pt x="13045" y="11087"/>
                    <a:pt x="12980" y="11250"/>
                    <a:pt x="12958" y="11189"/>
                  </a:cubicBezTo>
                  <a:cubicBezTo>
                    <a:pt x="12935" y="11130"/>
                    <a:pt x="12913" y="9567"/>
                    <a:pt x="12913" y="7707"/>
                  </a:cubicBezTo>
                  <a:cubicBezTo>
                    <a:pt x="12913" y="4461"/>
                    <a:pt x="12910" y="4318"/>
                    <a:pt x="12816" y="4318"/>
                  </a:cubicBezTo>
                  <a:close/>
                  <a:moveTo>
                    <a:pt x="19174" y="9645"/>
                  </a:moveTo>
                  <a:cubicBezTo>
                    <a:pt x="19000" y="9709"/>
                    <a:pt x="18739" y="10185"/>
                    <a:pt x="18631" y="10811"/>
                  </a:cubicBezTo>
                  <a:cubicBezTo>
                    <a:pt x="18514" y="11488"/>
                    <a:pt x="18419" y="11338"/>
                    <a:pt x="18419" y="10480"/>
                  </a:cubicBezTo>
                  <a:cubicBezTo>
                    <a:pt x="18419" y="10079"/>
                    <a:pt x="18393" y="9881"/>
                    <a:pt x="18344" y="9881"/>
                  </a:cubicBezTo>
                  <a:cubicBezTo>
                    <a:pt x="18282" y="9881"/>
                    <a:pt x="18277" y="10496"/>
                    <a:pt x="18277" y="14200"/>
                  </a:cubicBezTo>
                  <a:cubicBezTo>
                    <a:pt x="18277" y="18383"/>
                    <a:pt x="18280" y="18518"/>
                    <a:pt x="18374" y="18518"/>
                  </a:cubicBezTo>
                  <a:cubicBezTo>
                    <a:pt x="18467" y="18518"/>
                    <a:pt x="18471" y="18389"/>
                    <a:pt x="18471" y="15728"/>
                  </a:cubicBezTo>
                  <a:cubicBezTo>
                    <a:pt x="18471" y="12593"/>
                    <a:pt x="18517" y="11842"/>
                    <a:pt x="18776" y="11063"/>
                  </a:cubicBezTo>
                  <a:cubicBezTo>
                    <a:pt x="18858" y="10816"/>
                    <a:pt x="19018" y="10573"/>
                    <a:pt x="19126" y="10512"/>
                  </a:cubicBezTo>
                  <a:cubicBezTo>
                    <a:pt x="19262" y="10436"/>
                    <a:pt x="19326" y="10287"/>
                    <a:pt x="19338" y="10039"/>
                  </a:cubicBezTo>
                  <a:cubicBezTo>
                    <a:pt x="19352" y="9719"/>
                    <a:pt x="19278" y="9606"/>
                    <a:pt x="19174" y="9645"/>
                  </a:cubicBezTo>
                  <a:close/>
                  <a:moveTo>
                    <a:pt x="8778" y="9661"/>
                  </a:moveTo>
                  <a:cubicBezTo>
                    <a:pt x="8623" y="9601"/>
                    <a:pt x="8459" y="9708"/>
                    <a:pt x="8297" y="9992"/>
                  </a:cubicBezTo>
                  <a:cubicBezTo>
                    <a:pt x="7483" y="11429"/>
                    <a:pt x="7455" y="16764"/>
                    <a:pt x="8256" y="18344"/>
                  </a:cubicBezTo>
                  <a:cubicBezTo>
                    <a:pt x="8564" y="18953"/>
                    <a:pt x="9046" y="18795"/>
                    <a:pt x="9314" y="17998"/>
                  </a:cubicBezTo>
                  <a:cubicBezTo>
                    <a:pt x="9427" y="17662"/>
                    <a:pt x="9531" y="17274"/>
                    <a:pt x="9541" y="17147"/>
                  </a:cubicBezTo>
                  <a:cubicBezTo>
                    <a:pt x="9575" y="16712"/>
                    <a:pt x="9392" y="16632"/>
                    <a:pt x="9287" y="17036"/>
                  </a:cubicBezTo>
                  <a:cubicBezTo>
                    <a:pt x="9137" y="17612"/>
                    <a:pt x="8892" y="18108"/>
                    <a:pt x="8748" y="18108"/>
                  </a:cubicBezTo>
                  <a:cubicBezTo>
                    <a:pt x="8432" y="18108"/>
                    <a:pt x="8037" y="16926"/>
                    <a:pt x="7940" y="15697"/>
                  </a:cubicBezTo>
                  <a:cubicBezTo>
                    <a:pt x="7840" y="14415"/>
                    <a:pt x="7846" y="14405"/>
                    <a:pt x="8792" y="14405"/>
                  </a:cubicBezTo>
                  <a:lnTo>
                    <a:pt x="9649" y="14405"/>
                  </a:lnTo>
                  <a:lnTo>
                    <a:pt x="9645" y="13632"/>
                  </a:lnTo>
                  <a:cubicBezTo>
                    <a:pt x="9635" y="11445"/>
                    <a:pt x="9245" y="9842"/>
                    <a:pt x="8778" y="9661"/>
                  </a:cubicBezTo>
                  <a:close/>
                  <a:moveTo>
                    <a:pt x="11160" y="9661"/>
                  </a:moveTo>
                  <a:cubicBezTo>
                    <a:pt x="10706" y="9671"/>
                    <a:pt x="10269" y="10438"/>
                    <a:pt x="10382" y="11016"/>
                  </a:cubicBezTo>
                  <a:cubicBezTo>
                    <a:pt x="10430" y="11261"/>
                    <a:pt x="10467" y="11235"/>
                    <a:pt x="10639" y="10859"/>
                  </a:cubicBezTo>
                  <a:cubicBezTo>
                    <a:pt x="10771" y="10571"/>
                    <a:pt x="10934" y="10406"/>
                    <a:pt x="11104" y="10402"/>
                  </a:cubicBezTo>
                  <a:cubicBezTo>
                    <a:pt x="11345" y="10396"/>
                    <a:pt x="11377" y="10461"/>
                    <a:pt x="11532" y="11174"/>
                  </a:cubicBezTo>
                  <a:cubicBezTo>
                    <a:pt x="11663" y="11779"/>
                    <a:pt x="11700" y="12093"/>
                    <a:pt x="11688" y="12608"/>
                  </a:cubicBezTo>
                  <a:lnTo>
                    <a:pt x="11670" y="13270"/>
                  </a:lnTo>
                  <a:lnTo>
                    <a:pt x="11301" y="13396"/>
                  </a:lnTo>
                  <a:cubicBezTo>
                    <a:pt x="10830" y="13558"/>
                    <a:pt x="10455" y="14079"/>
                    <a:pt x="10330" y="14751"/>
                  </a:cubicBezTo>
                  <a:cubicBezTo>
                    <a:pt x="10183" y="15540"/>
                    <a:pt x="10200" y="17070"/>
                    <a:pt x="10360" y="17872"/>
                  </a:cubicBezTo>
                  <a:cubicBezTo>
                    <a:pt x="10428" y="18213"/>
                    <a:pt x="10531" y="18532"/>
                    <a:pt x="10590" y="18581"/>
                  </a:cubicBezTo>
                  <a:cubicBezTo>
                    <a:pt x="10985" y="18903"/>
                    <a:pt x="11341" y="18580"/>
                    <a:pt x="11521" y="17730"/>
                  </a:cubicBezTo>
                  <a:cubicBezTo>
                    <a:pt x="11591" y="17394"/>
                    <a:pt x="11627" y="17332"/>
                    <a:pt x="11677" y="17509"/>
                  </a:cubicBezTo>
                  <a:cubicBezTo>
                    <a:pt x="11713" y="17635"/>
                    <a:pt x="11744" y="17911"/>
                    <a:pt x="11744" y="18124"/>
                  </a:cubicBezTo>
                  <a:cubicBezTo>
                    <a:pt x="11744" y="18336"/>
                    <a:pt x="11779" y="18518"/>
                    <a:pt x="11819" y="18518"/>
                  </a:cubicBezTo>
                  <a:cubicBezTo>
                    <a:pt x="11936" y="18518"/>
                    <a:pt x="11922" y="12112"/>
                    <a:pt x="11804" y="11111"/>
                  </a:cubicBezTo>
                  <a:cubicBezTo>
                    <a:pt x="11699" y="10222"/>
                    <a:pt x="11452" y="9655"/>
                    <a:pt x="11160" y="9661"/>
                  </a:cubicBezTo>
                  <a:close/>
                  <a:moveTo>
                    <a:pt x="20749" y="9677"/>
                  </a:moveTo>
                  <a:cubicBezTo>
                    <a:pt x="20569" y="9746"/>
                    <a:pt x="20400" y="10081"/>
                    <a:pt x="20261" y="10638"/>
                  </a:cubicBezTo>
                  <a:cubicBezTo>
                    <a:pt x="20115" y="11227"/>
                    <a:pt x="20027" y="11117"/>
                    <a:pt x="20027" y="10370"/>
                  </a:cubicBezTo>
                  <a:cubicBezTo>
                    <a:pt x="20027" y="10005"/>
                    <a:pt x="20001" y="9881"/>
                    <a:pt x="19930" y="9881"/>
                  </a:cubicBezTo>
                  <a:cubicBezTo>
                    <a:pt x="19836" y="9881"/>
                    <a:pt x="19833" y="10016"/>
                    <a:pt x="19833" y="14200"/>
                  </a:cubicBezTo>
                  <a:cubicBezTo>
                    <a:pt x="19833" y="18383"/>
                    <a:pt x="19836" y="18518"/>
                    <a:pt x="19930" y="18518"/>
                  </a:cubicBezTo>
                  <a:cubicBezTo>
                    <a:pt x="20023" y="18518"/>
                    <a:pt x="20027" y="18382"/>
                    <a:pt x="20027" y="15807"/>
                  </a:cubicBezTo>
                  <a:cubicBezTo>
                    <a:pt x="20027" y="12732"/>
                    <a:pt x="20096" y="11794"/>
                    <a:pt x="20380" y="10906"/>
                  </a:cubicBezTo>
                  <a:cubicBezTo>
                    <a:pt x="20613" y="10179"/>
                    <a:pt x="20955" y="10208"/>
                    <a:pt x="21147" y="10985"/>
                  </a:cubicBezTo>
                  <a:cubicBezTo>
                    <a:pt x="21336" y="11747"/>
                    <a:pt x="21393" y="12939"/>
                    <a:pt x="21393" y="16044"/>
                  </a:cubicBezTo>
                  <a:cubicBezTo>
                    <a:pt x="21393" y="18411"/>
                    <a:pt x="21397" y="18518"/>
                    <a:pt x="21497" y="18518"/>
                  </a:cubicBezTo>
                  <a:cubicBezTo>
                    <a:pt x="21598" y="18518"/>
                    <a:pt x="21600" y="18458"/>
                    <a:pt x="21579" y="15161"/>
                  </a:cubicBezTo>
                  <a:cubicBezTo>
                    <a:pt x="21553" y="11223"/>
                    <a:pt x="21496" y="10513"/>
                    <a:pt x="21188" y="9992"/>
                  </a:cubicBezTo>
                  <a:cubicBezTo>
                    <a:pt x="21102" y="9847"/>
                    <a:pt x="21018" y="9736"/>
                    <a:pt x="20935" y="9692"/>
                  </a:cubicBezTo>
                  <a:cubicBezTo>
                    <a:pt x="20872" y="9659"/>
                    <a:pt x="20809" y="9654"/>
                    <a:pt x="20749" y="9677"/>
                  </a:cubicBezTo>
                  <a:close/>
                  <a:moveTo>
                    <a:pt x="6507" y="9724"/>
                  </a:moveTo>
                  <a:cubicBezTo>
                    <a:pt x="6287" y="9677"/>
                    <a:pt x="6058" y="9867"/>
                    <a:pt x="5926" y="10307"/>
                  </a:cubicBezTo>
                  <a:cubicBezTo>
                    <a:pt x="5858" y="10534"/>
                    <a:pt x="5773" y="11080"/>
                    <a:pt x="5740" y="11536"/>
                  </a:cubicBezTo>
                  <a:cubicBezTo>
                    <a:pt x="5689" y="12253"/>
                    <a:pt x="5697" y="12478"/>
                    <a:pt x="5774" y="13081"/>
                  </a:cubicBezTo>
                  <a:cubicBezTo>
                    <a:pt x="5866" y="13809"/>
                    <a:pt x="5986" y="14061"/>
                    <a:pt x="6540" y="14704"/>
                  </a:cubicBezTo>
                  <a:cubicBezTo>
                    <a:pt x="6972" y="15206"/>
                    <a:pt x="7076" y="16148"/>
                    <a:pt x="6831" y="17304"/>
                  </a:cubicBezTo>
                  <a:cubicBezTo>
                    <a:pt x="6728" y="17793"/>
                    <a:pt x="6647" y="17958"/>
                    <a:pt x="6481" y="18029"/>
                  </a:cubicBezTo>
                  <a:cubicBezTo>
                    <a:pt x="6266" y="18122"/>
                    <a:pt x="6221" y="18058"/>
                    <a:pt x="5885" y="17036"/>
                  </a:cubicBezTo>
                  <a:cubicBezTo>
                    <a:pt x="5816" y="16826"/>
                    <a:pt x="5785" y="16828"/>
                    <a:pt x="5721" y="17099"/>
                  </a:cubicBezTo>
                  <a:cubicBezTo>
                    <a:pt x="5649" y="17404"/>
                    <a:pt x="5653" y="17473"/>
                    <a:pt x="5803" y="17950"/>
                  </a:cubicBezTo>
                  <a:cubicBezTo>
                    <a:pt x="5893" y="18235"/>
                    <a:pt x="6014" y="18526"/>
                    <a:pt x="6068" y="18581"/>
                  </a:cubicBezTo>
                  <a:cubicBezTo>
                    <a:pt x="6122" y="18636"/>
                    <a:pt x="6283" y="18678"/>
                    <a:pt x="6425" y="18691"/>
                  </a:cubicBezTo>
                  <a:cubicBezTo>
                    <a:pt x="6904" y="18736"/>
                    <a:pt x="7166" y="17877"/>
                    <a:pt x="7166" y="16248"/>
                  </a:cubicBezTo>
                  <a:cubicBezTo>
                    <a:pt x="7166" y="14740"/>
                    <a:pt x="7061" y="14356"/>
                    <a:pt x="6481" y="13695"/>
                  </a:cubicBezTo>
                  <a:cubicBezTo>
                    <a:pt x="6117" y="13280"/>
                    <a:pt x="5945" y="12726"/>
                    <a:pt x="5945" y="11946"/>
                  </a:cubicBezTo>
                  <a:cubicBezTo>
                    <a:pt x="5945" y="10391"/>
                    <a:pt x="6525" y="9834"/>
                    <a:pt x="6846" y="11095"/>
                  </a:cubicBezTo>
                  <a:cubicBezTo>
                    <a:pt x="6925" y="11407"/>
                    <a:pt x="6958" y="11442"/>
                    <a:pt x="7024" y="11237"/>
                  </a:cubicBezTo>
                  <a:cubicBezTo>
                    <a:pt x="7099" y="11003"/>
                    <a:pt x="7099" y="10956"/>
                    <a:pt x="7024" y="10543"/>
                  </a:cubicBezTo>
                  <a:cubicBezTo>
                    <a:pt x="6935" y="10055"/>
                    <a:pt x="6726" y="9771"/>
                    <a:pt x="6507" y="9724"/>
                  </a:cubicBezTo>
                  <a:close/>
                  <a:moveTo>
                    <a:pt x="16360" y="9724"/>
                  </a:moveTo>
                  <a:cubicBezTo>
                    <a:pt x="15971" y="9873"/>
                    <a:pt x="15714" y="10617"/>
                    <a:pt x="15534" y="12119"/>
                  </a:cubicBezTo>
                  <a:cubicBezTo>
                    <a:pt x="15316" y="13932"/>
                    <a:pt x="15374" y="15815"/>
                    <a:pt x="15690" y="17304"/>
                  </a:cubicBezTo>
                  <a:cubicBezTo>
                    <a:pt x="15786" y="17754"/>
                    <a:pt x="15948" y="18258"/>
                    <a:pt x="16055" y="18423"/>
                  </a:cubicBezTo>
                  <a:cubicBezTo>
                    <a:pt x="16180" y="18615"/>
                    <a:pt x="16370" y="18693"/>
                    <a:pt x="16576" y="18644"/>
                  </a:cubicBezTo>
                  <a:cubicBezTo>
                    <a:pt x="17188" y="18497"/>
                    <a:pt x="17544" y="16885"/>
                    <a:pt x="17544" y="14231"/>
                  </a:cubicBezTo>
                  <a:cubicBezTo>
                    <a:pt x="17544" y="11617"/>
                    <a:pt x="17186" y="9923"/>
                    <a:pt x="16617" y="9724"/>
                  </a:cubicBezTo>
                  <a:cubicBezTo>
                    <a:pt x="16536" y="9696"/>
                    <a:pt x="16449" y="9690"/>
                    <a:pt x="16360" y="9724"/>
                  </a:cubicBezTo>
                  <a:close/>
                  <a:moveTo>
                    <a:pt x="8658" y="10559"/>
                  </a:moveTo>
                  <a:cubicBezTo>
                    <a:pt x="8719" y="10521"/>
                    <a:pt x="8775" y="10519"/>
                    <a:pt x="8822" y="10559"/>
                  </a:cubicBezTo>
                  <a:cubicBezTo>
                    <a:pt x="8985" y="10697"/>
                    <a:pt x="9282" y="11495"/>
                    <a:pt x="9239" y="11678"/>
                  </a:cubicBezTo>
                  <a:cubicBezTo>
                    <a:pt x="9224" y="11739"/>
                    <a:pt x="9242" y="11884"/>
                    <a:pt x="9280" y="12009"/>
                  </a:cubicBezTo>
                  <a:cubicBezTo>
                    <a:pt x="9312" y="12112"/>
                    <a:pt x="9340" y="12400"/>
                    <a:pt x="9354" y="12687"/>
                  </a:cubicBezTo>
                  <a:cubicBezTo>
                    <a:pt x="9369" y="12630"/>
                    <a:pt x="9385" y="12607"/>
                    <a:pt x="9403" y="12655"/>
                  </a:cubicBezTo>
                  <a:cubicBezTo>
                    <a:pt x="9430" y="12726"/>
                    <a:pt x="9455" y="12946"/>
                    <a:pt x="9455" y="13159"/>
                  </a:cubicBezTo>
                  <a:cubicBezTo>
                    <a:pt x="9455" y="13667"/>
                    <a:pt x="9366" y="13902"/>
                    <a:pt x="9328" y="13490"/>
                  </a:cubicBezTo>
                  <a:cubicBezTo>
                    <a:pt x="9328" y="13487"/>
                    <a:pt x="9328" y="13478"/>
                    <a:pt x="9328" y="13475"/>
                  </a:cubicBezTo>
                  <a:lnTo>
                    <a:pt x="8748" y="13538"/>
                  </a:lnTo>
                  <a:cubicBezTo>
                    <a:pt x="8257" y="13582"/>
                    <a:pt x="8088" y="13515"/>
                    <a:pt x="8014" y="13286"/>
                  </a:cubicBezTo>
                  <a:cubicBezTo>
                    <a:pt x="7920" y="12996"/>
                    <a:pt x="7920" y="12983"/>
                    <a:pt x="8011" y="12561"/>
                  </a:cubicBezTo>
                  <a:cubicBezTo>
                    <a:pt x="8062" y="12325"/>
                    <a:pt x="8089" y="12135"/>
                    <a:pt x="8067" y="12135"/>
                  </a:cubicBezTo>
                  <a:cubicBezTo>
                    <a:pt x="8044" y="12135"/>
                    <a:pt x="8072" y="11911"/>
                    <a:pt x="8134" y="11631"/>
                  </a:cubicBezTo>
                  <a:cubicBezTo>
                    <a:pt x="8249" y="11113"/>
                    <a:pt x="8474" y="10673"/>
                    <a:pt x="8658" y="10559"/>
                  </a:cubicBezTo>
                  <a:close/>
                  <a:moveTo>
                    <a:pt x="16468" y="10701"/>
                  </a:moveTo>
                  <a:cubicBezTo>
                    <a:pt x="16758" y="10701"/>
                    <a:pt x="17062" y="11389"/>
                    <a:pt x="17175" y="12308"/>
                  </a:cubicBezTo>
                  <a:cubicBezTo>
                    <a:pt x="17274" y="13120"/>
                    <a:pt x="17303" y="14569"/>
                    <a:pt x="17239" y="15508"/>
                  </a:cubicBezTo>
                  <a:cubicBezTo>
                    <a:pt x="17182" y="16349"/>
                    <a:pt x="16899" y="17525"/>
                    <a:pt x="16736" y="17604"/>
                  </a:cubicBezTo>
                  <a:cubicBezTo>
                    <a:pt x="16685" y="17629"/>
                    <a:pt x="16575" y="17703"/>
                    <a:pt x="16494" y="17761"/>
                  </a:cubicBezTo>
                  <a:cubicBezTo>
                    <a:pt x="16290" y="17908"/>
                    <a:pt x="15943" y="17060"/>
                    <a:pt x="15802" y="16091"/>
                  </a:cubicBezTo>
                  <a:cubicBezTo>
                    <a:pt x="15710" y="15452"/>
                    <a:pt x="15691" y="15121"/>
                    <a:pt x="15709" y="14089"/>
                  </a:cubicBezTo>
                  <a:cubicBezTo>
                    <a:pt x="15747" y="11822"/>
                    <a:pt x="15998" y="10701"/>
                    <a:pt x="16468" y="10701"/>
                  </a:cubicBezTo>
                  <a:close/>
                  <a:moveTo>
                    <a:pt x="13568" y="10748"/>
                  </a:moveTo>
                  <a:cubicBezTo>
                    <a:pt x="13624" y="10720"/>
                    <a:pt x="13705" y="10752"/>
                    <a:pt x="13836" y="10811"/>
                  </a:cubicBezTo>
                  <a:cubicBezTo>
                    <a:pt x="14012" y="10890"/>
                    <a:pt x="14196" y="11022"/>
                    <a:pt x="14242" y="11126"/>
                  </a:cubicBezTo>
                  <a:cubicBezTo>
                    <a:pt x="14289" y="11231"/>
                    <a:pt x="14391" y="11903"/>
                    <a:pt x="14469" y="12608"/>
                  </a:cubicBezTo>
                  <a:cubicBezTo>
                    <a:pt x="14607" y="13835"/>
                    <a:pt x="14611" y="13931"/>
                    <a:pt x="14555" y="15066"/>
                  </a:cubicBezTo>
                  <a:cubicBezTo>
                    <a:pt x="14507" y="16022"/>
                    <a:pt x="14461" y="16371"/>
                    <a:pt x="14320" y="16863"/>
                  </a:cubicBezTo>
                  <a:cubicBezTo>
                    <a:pt x="14223" y="17197"/>
                    <a:pt x="14047" y="17569"/>
                    <a:pt x="13929" y="17683"/>
                  </a:cubicBezTo>
                  <a:cubicBezTo>
                    <a:pt x="13661" y="17944"/>
                    <a:pt x="13657" y="17936"/>
                    <a:pt x="13620" y="17683"/>
                  </a:cubicBezTo>
                  <a:cubicBezTo>
                    <a:pt x="13603" y="17568"/>
                    <a:pt x="13520" y="17346"/>
                    <a:pt x="13434" y="17194"/>
                  </a:cubicBezTo>
                  <a:cubicBezTo>
                    <a:pt x="13258" y="16883"/>
                    <a:pt x="12949" y="15688"/>
                    <a:pt x="12984" y="15445"/>
                  </a:cubicBezTo>
                  <a:cubicBezTo>
                    <a:pt x="12997" y="15358"/>
                    <a:pt x="12982" y="14984"/>
                    <a:pt x="12950" y="14625"/>
                  </a:cubicBezTo>
                  <a:cubicBezTo>
                    <a:pt x="12904" y="14116"/>
                    <a:pt x="12907" y="13885"/>
                    <a:pt x="12954" y="13569"/>
                  </a:cubicBezTo>
                  <a:cubicBezTo>
                    <a:pt x="12987" y="13347"/>
                    <a:pt x="13010" y="13076"/>
                    <a:pt x="13010" y="12955"/>
                  </a:cubicBezTo>
                  <a:cubicBezTo>
                    <a:pt x="13010" y="12631"/>
                    <a:pt x="13270" y="11316"/>
                    <a:pt x="13334" y="11316"/>
                  </a:cubicBezTo>
                  <a:cubicBezTo>
                    <a:pt x="13364" y="11316"/>
                    <a:pt x="13418" y="11166"/>
                    <a:pt x="13453" y="10985"/>
                  </a:cubicBezTo>
                  <a:cubicBezTo>
                    <a:pt x="13480" y="10851"/>
                    <a:pt x="13511" y="10775"/>
                    <a:pt x="13568" y="10748"/>
                  </a:cubicBezTo>
                  <a:close/>
                  <a:moveTo>
                    <a:pt x="11353" y="14247"/>
                  </a:moveTo>
                  <a:cubicBezTo>
                    <a:pt x="11457" y="14242"/>
                    <a:pt x="11544" y="14297"/>
                    <a:pt x="11584" y="14436"/>
                  </a:cubicBezTo>
                  <a:cubicBezTo>
                    <a:pt x="11758" y="15044"/>
                    <a:pt x="11570" y="16999"/>
                    <a:pt x="11283" y="17572"/>
                  </a:cubicBezTo>
                  <a:cubicBezTo>
                    <a:pt x="10996" y="18148"/>
                    <a:pt x="10749" y="17951"/>
                    <a:pt x="10579" y="17036"/>
                  </a:cubicBezTo>
                  <a:cubicBezTo>
                    <a:pt x="10474" y="16470"/>
                    <a:pt x="10453" y="16010"/>
                    <a:pt x="10516" y="15744"/>
                  </a:cubicBezTo>
                  <a:cubicBezTo>
                    <a:pt x="10536" y="15659"/>
                    <a:pt x="10549" y="15498"/>
                    <a:pt x="10549" y="15366"/>
                  </a:cubicBezTo>
                  <a:cubicBezTo>
                    <a:pt x="10549" y="14840"/>
                    <a:pt x="11040" y="14264"/>
                    <a:pt x="11353" y="14247"/>
                  </a:cubicBezTo>
                  <a:close/>
                </a:path>
              </a:pathLst>
            </a:custGeom>
            <a:ln w="12700" cap="flat">
              <a:noFill/>
              <a:miter lim="400000"/>
            </a:ln>
            <a:effectLst/>
          </p:spPr>
        </p:pic>
        <p:pic>
          <p:nvPicPr>
            <p:cNvPr id="217" name="KakaoTalk_Photo_2021-08-21-22-58-18.png" descr="KakaoTalk_Photo_2021-08-21-22-58-18.png"/>
            <p:cNvPicPr>
              <a:picLocks noChangeAspect="1"/>
            </p:cNvPicPr>
            <p:nvPr/>
          </p:nvPicPr>
          <p:blipFill>
            <a:blip r:embed="rId7"/>
            <a:srcRect l="9930" t="40804" r="11128" b="40037"/>
            <a:stretch>
              <a:fillRect/>
            </a:stretch>
          </p:blipFill>
          <p:spPr>
            <a:xfrm>
              <a:off x="2419902" y="970797"/>
              <a:ext cx="2464995" cy="498193"/>
            </a:xfrm>
            <a:custGeom>
              <a:avLst/>
              <a:gdLst/>
              <a:ahLst/>
              <a:cxnLst>
                <a:cxn ang="0">
                  <a:pos x="wd2" y="hd2"/>
                </a:cxn>
                <a:cxn ang="5400000">
                  <a:pos x="wd2" y="hd2"/>
                </a:cxn>
                <a:cxn ang="10800000">
                  <a:pos x="wd2" y="hd2"/>
                </a:cxn>
                <a:cxn ang="16200000">
                  <a:pos x="wd2" y="hd2"/>
                </a:cxn>
              </a:cxnLst>
              <a:rect l="0" t="0" r="r" b="b"/>
              <a:pathLst>
                <a:path w="21545" h="20894" extrusionOk="0">
                  <a:moveTo>
                    <a:pt x="17302" y="10"/>
                  </a:moveTo>
                  <a:cubicBezTo>
                    <a:pt x="16940" y="5"/>
                    <a:pt x="16965" y="-449"/>
                    <a:pt x="16844" y="7883"/>
                  </a:cubicBezTo>
                  <a:cubicBezTo>
                    <a:pt x="16703" y="17503"/>
                    <a:pt x="16698" y="16616"/>
                    <a:pt x="16879" y="16705"/>
                  </a:cubicBezTo>
                  <a:cubicBezTo>
                    <a:pt x="16960" y="16745"/>
                    <a:pt x="17055" y="16739"/>
                    <a:pt x="17084" y="16705"/>
                  </a:cubicBezTo>
                  <a:cubicBezTo>
                    <a:pt x="17113" y="16671"/>
                    <a:pt x="17175" y="16655"/>
                    <a:pt x="17226" y="16655"/>
                  </a:cubicBezTo>
                  <a:cubicBezTo>
                    <a:pt x="17278" y="16655"/>
                    <a:pt x="17337" y="16505"/>
                    <a:pt x="17358" y="16322"/>
                  </a:cubicBezTo>
                  <a:cubicBezTo>
                    <a:pt x="17378" y="16139"/>
                    <a:pt x="17449" y="12467"/>
                    <a:pt x="17510" y="8166"/>
                  </a:cubicBezTo>
                  <a:cubicBezTo>
                    <a:pt x="17635" y="-650"/>
                    <a:pt x="17648" y="15"/>
                    <a:pt x="17302" y="10"/>
                  </a:cubicBezTo>
                  <a:close/>
                  <a:moveTo>
                    <a:pt x="19762" y="10"/>
                  </a:moveTo>
                  <a:cubicBezTo>
                    <a:pt x="19665" y="8"/>
                    <a:pt x="19572" y="58"/>
                    <a:pt x="19533" y="176"/>
                  </a:cubicBezTo>
                  <a:cubicBezTo>
                    <a:pt x="19469" y="369"/>
                    <a:pt x="19451" y="1222"/>
                    <a:pt x="19304" y="10030"/>
                  </a:cubicBezTo>
                  <a:cubicBezTo>
                    <a:pt x="19259" y="12685"/>
                    <a:pt x="19222" y="15268"/>
                    <a:pt x="19221" y="15756"/>
                  </a:cubicBezTo>
                  <a:cubicBezTo>
                    <a:pt x="19220" y="16618"/>
                    <a:pt x="19221" y="16636"/>
                    <a:pt x="19345" y="16705"/>
                  </a:cubicBezTo>
                  <a:cubicBezTo>
                    <a:pt x="19467" y="16773"/>
                    <a:pt x="19611" y="16716"/>
                    <a:pt x="19720" y="16555"/>
                  </a:cubicBezTo>
                  <a:cubicBezTo>
                    <a:pt x="19747" y="16515"/>
                    <a:pt x="19772" y="16310"/>
                    <a:pt x="19772" y="16105"/>
                  </a:cubicBezTo>
                  <a:cubicBezTo>
                    <a:pt x="19772" y="15629"/>
                    <a:pt x="19834" y="15443"/>
                    <a:pt x="19876" y="15789"/>
                  </a:cubicBezTo>
                  <a:cubicBezTo>
                    <a:pt x="20016" y="16948"/>
                    <a:pt x="20615" y="17245"/>
                    <a:pt x="20962" y="16339"/>
                  </a:cubicBezTo>
                  <a:cubicBezTo>
                    <a:pt x="21175" y="15781"/>
                    <a:pt x="21367" y="14570"/>
                    <a:pt x="21430" y="13392"/>
                  </a:cubicBezTo>
                  <a:cubicBezTo>
                    <a:pt x="21451" y="12997"/>
                    <a:pt x="21481" y="12364"/>
                    <a:pt x="21503" y="11961"/>
                  </a:cubicBezTo>
                  <a:cubicBezTo>
                    <a:pt x="21600" y="10162"/>
                    <a:pt x="21522" y="7554"/>
                    <a:pt x="21326" y="6118"/>
                  </a:cubicBezTo>
                  <a:cubicBezTo>
                    <a:pt x="21156" y="4872"/>
                    <a:pt x="20644" y="4542"/>
                    <a:pt x="20268" y="5453"/>
                  </a:cubicBezTo>
                  <a:cubicBezTo>
                    <a:pt x="20145" y="5751"/>
                    <a:pt x="20036" y="5949"/>
                    <a:pt x="20029" y="5885"/>
                  </a:cubicBezTo>
                  <a:cubicBezTo>
                    <a:pt x="20016" y="5759"/>
                    <a:pt x="20064" y="3177"/>
                    <a:pt x="20109" y="1458"/>
                  </a:cubicBezTo>
                  <a:cubicBezTo>
                    <a:pt x="20136" y="402"/>
                    <a:pt x="20133" y="366"/>
                    <a:pt x="20029" y="176"/>
                  </a:cubicBezTo>
                  <a:cubicBezTo>
                    <a:pt x="19963" y="55"/>
                    <a:pt x="19860" y="12"/>
                    <a:pt x="19762" y="10"/>
                  </a:cubicBezTo>
                  <a:close/>
                  <a:moveTo>
                    <a:pt x="11568" y="26"/>
                  </a:moveTo>
                  <a:cubicBezTo>
                    <a:pt x="11445" y="43"/>
                    <a:pt x="11322" y="143"/>
                    <a:pt x="11291" y="293"/>
                  </a:cubicBezTo>
                  <a:cubicBezTo>
                    <a:pt x="11262" y="435"/>
                    <a:pt x="11104" y="9495"/>
                    <a:pt x="11027" y="15356"/>
                  </a:cubicBezTo>
                  <a:lnTo>
                    <a:pt x="11006" y="16605"/>
                  </a:lnTo>
                  <a:lnTo>
                    <a:pt x="11169" y="16688"/>
                  </a:lnTo>
                  <a:cubicBezTo>
                    <a:pt x="11258" y="16729"/>
                    <a:pt x="11399" y="16727"/>
                    <a:pt x="11485" y="16688"/>
                  </a:cubicBezTo>
                  <a:lnTo>
                    <a:pt x="11641" y="16621"/>
                  </a:lnTo>
                  <a:lnTo>
                    <a:pt x="11669" y="15490"/>
                  </a:lnTo>
                  <a:cubicBezTo>
                    <a:pt x="11683" y="14874"/>
                    <a:pt x="11710" y="14329"/>
                    <a:pt x="11728" y="14275"/>
                  </a:cubicBezTo>
                  <a:cubicBezTo>
                    <a:pt x="11746" y="14222"/>
                    <a:pt x="11796" y="14495"/>
                    <a:pt x="11839" y="14890"/>
                  </a:cubicBezTo>
                  <a:cubicBezTo>
                    <a:pt x="12037" y="16738"/>
                    <a:pt x="12513" y="18467"/>
                    <a:pt x="12973" y="19002"/>
                  </a:cubicBezTo>
                  <a:cubicBezTo>
                    <a:pt x="13418" y="19519"/>
                    <a:pt x="13830" y="19305"/>
                    <a:pt x="14243" y="18336"/>
                  </a:cubicBezTo>
                  <a:cubicBezTo>
                    <a:pt x="14556" y="17600"/>
                    <a:pt x="14725" y="16893"/>
                    <a:pt x="14926" y="15473"/>
                  </a:cubicBezTo>
                  <a:cubicBezTo>
                    <a:pt x="15013" y="14859"/>
                    <a:pt x="15096" y="14406"/>
                    <a:pt x="15110" y="14474"/>
                  </a:cubicBezTo>
                  <a:cubicBezTo>
                    <a:pt x="15124" y="14543"/>
                    <a:pt x="15154" y="14919"/>
                    <a:pt x="15176" y="15290"/>
                  </a:cubicBezTo>
                  <a:cubicBezTo>
                    <a:pt x="15240" y="16377"/>
                    <a:pt x="15382" y="16742"/>
                    <a:pt x="15759" y="16805"/>
                  </a:cubicBezTo>
                  <a:cubicBezTo>
                    <a:pt x="16161" y="16873"/>
                    <a:pt x="16264" y="16663"/>
                    <a:pt x="16310" y="15623"/>
                  </a:cubicBezTo>
                  <a:cubicBezTo>
                    <a:pt x="16328" y="15208"/>
                    <a:pt x="16334" y="14652"/>
                    <a:pt x="16321" y="14408"/>
                  </a:cubicBezTo>
                  <a:cubicBezTo>
                    <a:pt x="16300" y="13998"/>
                    <a:pt x="16283" y="13994"/>
                    <a:pt x="16109" y="14108"/>
                  </a:cubicBezTo>
                  <a:cubicBezTo>
                    <a:pt x="15952" y="14212"/>
                    <a:pt x="15912" y="14161"/>
                    <a:pt x="15852" y="13842"/>
                  </a:cubicBezTo>
                  <a:cubicBezTo>
                    <a:pt x="15785" y="13489"/>
                    <a:pt x="15782" y="13266"/>
                    <a:pt x="15821" y="10679"/>
                  </a:cubicBezTo>
                  <a:cubicBezTo>
                    <a:pt x="15845" y="9148"/>
                    <a:pt x="15874" y="7862"/>
                    <a:pt x="15884" y="7816"/>
                  </a:cubicBezTo>
                  <a:cubicBezTo>
                    <a:pt x="15894" y="7769"/>
                    <a:pt x="16003" y="7700"/>
                    <a:pt x="16133" y="7683"/>
                  </a:cubicBezTo>
                  <a:cubicBezTo>
                    <a:pt x="16263" y="7666"/>
                    <a:pt x="16384" y="7598"/>
                    <a:pt x="16397" y="7533"/>
                  </a:cubicBezTo>
                  <a:cubicBezTo>
                    <a:pt x="16440" y="7329"/>
                    <a:pt x="16468" y="6099"/>
                    <a:pt x="16442" y="5602"/>
                  </a:cubicBezTo>
                  <a:cubicBezTo>
                    <a:pt x="16419" y="5167"/>
                    <a:pt x="16396" y="5121"/>
                    <a:pt x="16171" y="5070"/>
                  </a:cubicBezTo>
                  <a:lnTo>
                    <a:pt x="15925" y="5020"/>
                  </a:lnTo>
                  <a:lnTo>
                    <a:pt x="15925" y="3788"/>
                  </a:lnTo>
                  <a:lnTo>
                    <a:pt x="15925" y="2556"/>
                  </a:lnTo>
                  <a:lnTo>
                    <a:pt x="15610" y="2556"/>
                  </a:lnTo>
                  <a:lnTo>
                    <a:pt x="15297" y="2556"/>
                  </a:lnTo>
                  <a:lnTo>
                    <a:pt x="15256" y="3788"/>
                  </a:lnTo>
                  <a:cubicBezTo>
                    <a:pt x="15218" y="4934"/>
                    <a:pt x="15208" y="5014"/>
                    <a:pt x="15107" y="5070"/>
                  </a:cubicBezTo>
                  <a:cubicBezTo>
                    <a:pt x="15047" y="5102"/>
                    <a:pt x="14999" y="5243"/>
                    <a:pt x="14999" y="5386"/>
                  </a:cubicBezTo>
                  <a:cubicBezTo>
                    <a:pt x="14999" y="5929"/>
                    <a:pt x="14923" y="5851"/>
                    <a:pt x="14839" y="5203"/>
                  </a:cubicBezTo>
                  <a:cubicBezTo>
                    <a:pt x="14715" y="4242"/>
                    <a:pt x="14368" y="3039"/>
                    <a:pt x="14090" y="2623"/>
                  </a:cubicBezTo>
                  <a:cubicBezTo>
                    <a:pt x="13245" y="1361"/>
                    <a:pt x="12402" y="2518"/>
                    <a:pt x="11950" y="5552"/>
                  </a:cubicBezTo>
                  <a:cubicBezTo>
                    <a:pt x="11855" y="6190"/>
                    <a:pt x="11838" y="5577"/>
                    <a:pt x="11881" y="2972"/>
                  </a:cubicBezTo>
                  <a:cubicBezTo>
                    <a:pt x="11920" y="660"/>
                    <a:pt x="11917" y="441"/>
                    <a:pt x="11853" y="209"/>
                  </a:cubicBezTo>
                  <a:cubicBezTo>
                    <a:pt x="11815" y="69"/>
                    <a:pt x="11690" y="10"/>
                    <a:pt x="11568" y="26"/>
                  </a:cubicBezTo>
                  <a:close/>
                  <a:moveTo>
                    <a:pt x="18520" y="426"/>
                  </a:moveTo>
                  <a:cubicBezTo>
                    <a:pt x="18329" y="425"/>
                    <a:pt x="18166" y="977"/>
                    <a:pt x="18135" y="1874"/>
                  </a:cubicBezTo>
                  <a:cubicBezTo>
                    <a:pt x="18103" y="2778"/>
                    <a:pt x="18178" y="3525"/>
                    <a:pt x="18319" y="3655"/>
                  </a:cubicBezTo>
                  <a:cubicBezTo>
                    <a:pt x="18476" y="3800"/>
                    <a:pt x="18526" y="3772"/>
                    <a:pt x="18676" y="3572"/>
                  </a:cubicBezTo>
                  <a:cubicBezTo>
                    <a:pt x="18801" y="3405"/>
                    <a:pt x="18827" y="3274"/>
                    <a:pt x="18863" y="2640"/>
                  </a:cubicBezTo>
                  <a:cubicBezTo>
                    <a:pt x="18923" y="1562"/>
                    <a:pt x="18881" y="953"/>
                    <a:pt x="18718" y="625"/>
                  </a:cubicBezTo>
                  <a:cubicBezTo>
                    <a:pt x="18652" y="492"/>
                    <a:pt x="18584" y="426"/>
                    <a:pt x="18520" y="426"/>
                  </a:cubicBezTo>
                  <a:close/>
                  <a:moveTo>
                    <a:pt x="7205" y="2456"/>
                  </a:moveTo>
                  <a:cubicBezTo>
                    <a:pt x="6874" y="2456"/>
                    <a:pt x="6881" y="2417"/>
                    <a:pt x="6840" y="4004"/>
                  </a:cubicBezTo>
                  <a:cubicBezTo>
                    <a:pt x="6815" y="4978"/>
                    <a:pt x="6809" y="5003"/>
                    <a:pt x="6660" y="5120"/>
                  </a:cubicBezTo>
                  <a:cubicBezTo>
                    <a:pt x="6474" y="5265"/>
                    <a:pt x="6438" y="5514"/>
                    <a:pt x="6438" y="6668"/>
                  </a:cubicBezTo>
                  <a:cubicBezTo>
                    <a:pt x="6437" y="7628"/>
                    <a:pt x="6426" y="7592"/>
                    <a:pt x="6695" y="7666"/>
                  </a:cubicBezTo>
                  <a:cubicBezTo>
                    <a:pt x="6753" y="7682"/>
                    <a:pt x="6773" y="7788"/>
                    <a:pt x="6768" y="8132"/>
                  </a:cubicBezTo>
                  <a:cubicBezTo>
                    <a:pt x="6765" y="8389"/>
                    <a:pt x="6750" y="10010"/>
                    <a:pt x="6736" y="11728"/>
                  </a:cubicBezTo>
                  <a:cubicBezTo>
                    <a:pt x="6706" y="15297"/>
                    <a:pt x="6740" y="15895"/>
                    <a:pt x="6993" y="16522"/>
                  </a:cubicBezTo>
                  <a:cubicBezTo>
                    <a:pt x="7101" y="16788"/>
                    <a:pt x="7202" y="16849"/>
                    <a:pt x="7458" y="16805"/>
                  </a:cubicBezTo>
                  <a:cubicBezTo>
                    <a:pt x="7851" y="16737"/>
                    <a:pt x="7902" y="16545"/>
                    <a:pt x="7902" y="14990"/>
                  </a:cubicBezTo>
                  <a:lnTo>
                    <a:pt x="7902" y="13958"/>
                  </a:lnTo>
                  <a:lnTo>
                    <a:pt x="7687" y="14091"/>
                  </a:lnTo>
                  <a:cubicBezTo>
                    <a:pt x="7375" y="14278"/>
                    <a:pt x="7368" y="14195"/>
                    <a:pt x="7402" y="10829"/>
                  </a:cubicBezTo>
                  <a:cubicBezTo>
                    <a:pt x="7418" y="9295"/>
                    <a:pt x="7448" y="7949"/>
                    <a:pt x="7468" y="7849"/>
                  </a:cubicBezTo>
                  <a:cubicBezTo>
                    <a:pt x="7488" y="7749"/>
                    <a:pt x="7570" y="7704"/>
                    <a:pt x="7652" y="7733"/>
                  </a:cubicBezTo>
                  <a:cubicBezTo>
                    <a:pt x="7733" y="7761"/>
                    <a:pt x="7852" y="7692"/>
                    <a:pt x="7912" y="7583"/>
                  </a:cubicBezTo>
                  <a:cubicBezTo>
                    <a:pt x="8017" y="7392"/>
                    <a:pt x="8021" y="7340"/>
                    <a:pt x="8009" y="6301"/>
                  </a:cubicBezTo>
                  <a:lnTo>
                    <a:pt x="7999" y="5203"/>
                  </a:lnTo>
                  <a:lnTo>
                    <a:pt x="7760" y="5103"/>
                  </a:lnTo>
                  <a:lnTo>
                    <a:pt x="7524" y="5020"/>
                  </a:lnTo>
                  <a:lnTo>
                    <a:pt x="7513" y="3721"/>
                  </a:lnTo>
                  <a:lnTo>
                    <a:pt x="7500" y="2456"/>
                  </a:lnTo>
                  <a:lnTo>
                    <a:pt x="7205" y="2456"/>
                  </a:lnTo>
                  <a:close/>
                  <a:moveTo>
                    <a:pt x="5151" y="4920"/>
                  </a:moveTo>
                  <a:cubicBezTo>
                    <a:pt x="5024" y="4951"/>
                    <a:pt x="4889" y="5048"/>
                    <a:pt x="4752" y="5203"/>
                  </a:cubicBezTo>
                  <a:cubicBezTo>
                    <a:pt x="4384" y="5620"/>
                    <a:pt x="4279" y="5938"/>
                    <a:pt x="4249" y="6718"/>
                  </a:cubicBezTo>
                  <a:cubicBezTo>
                    <a:pt x="4190" y="8223"/>
                    <a:pt x="4300" y="8677"/>
                    <a:pt x="4555" y="7966"/>
                  </a:cubicBezTo>
                  <a:cubicBezTo>
                    <a:pt x="4710" y="7533"/>
                    <a:pt x="5041" y="7211"/>
                    <a:pt x="5214" y="7333"/>
                  </a:cubicBezTo>
                  <a:cubicBezTo>
                    <a:pt x="5375" y="7446"/>
                    <a:pt x="5500" y="8218"/>
                    <a:pt x="5484" y="8981"/>
                  </a:cubicBezTo>
                  <a:lnTo>
                    <a:pt x="5474" y="9547"/>
                  </a:lnTo>
                  <a:lnTo>
                    <a:pt x="5120" y="9697"/>
                  </a:lnTo>
                  <a:cubicBezTo>
                    <a:pt x="4661" y="9889"/>
                    <a:pt x="4419" y="10290"/>
                    <a:pt x="4232" y="11145"/>
                  </a:cubicBezTo>
                  <a:cubicBezTo>
                    <a:pt x="3959" y="12394"/>
                    <a:pt x="3927" y="14518"/>
                    <a:pt x="4159" y="15789"/>
                  </a:cubicBezTo>
                  <a:cubicBezTo>
                    <a:pt x="4271" y="16401"/>
                    <a:pt x="4405" y="16723"/>
                    <a:pt x="4624" y="16888"/>
                  </a:cubicBezTo>
                  <a:cubicBezTo>
                    <a:pt x="4809" y="17027"/>
                    <a:pt x="5078" y="16802"/>
                    <a:pt x="5269" y="16339"/>
                  </a:cubicBezTo>
                  <a:cubicBezTo>
                    <a:pt x="5453" y="15889"/>
                    <a:pt x="5462" y="15897"/>
                    <a:pt x="5481" y="16255"/>
                  </a:cubicBezTo>
                  <a:cubicBezTo>
                    <a:pt x="5504" y="16664"/>
                    <a:pt x="5639" y="16828"/>
                    <a:pt x="5859" y="16705"/>
                  </a:cubicBezTo>
                  <a:cubicBezTo>
                    <a:pt x="5995" y="16629"/>
                    <a:pt x="5995" y="16615"/>
                    <a:pt x="6015" y="15556"/>
                  </a:cubicBezTo>
                  <a:cubicBezTo>
                    <a:pt x="6027" y="14967"/>
                    <a:pt x="6058" y="13479"/>
                    <a:pt x="6084" y="12244"/>
                  </a:cubicBezTo>
                  <a:cubicBezTo>
                    <a:pt x="6110" y="11010"/>
                    <a:pt x="6123" y="9289"/>
                    <a:pt x="6115" y="8432"/>
                  </a:cubicBezTo>
                  <a:cubicBezTo>
                    <a:pt x="6104" y="7078"/>
                    <a:pt x="6090" y="6785"/>
                    <a:pt x="5994" y="6185"/>
                  </a:cubicBezTo>
                  <a:cubicBezTo>
                    <a:pt x="5852" y="5287"/>
                    <a:pt x="5532" y="4829"/>
                    <a:pt x="5151" y="4920"/>
                  </a:cubicBezTo>
                  <a:close/>
                  <a:moveTo>
                    <a:pt x="1499" y="4953"/>
                  </a:moveTo>
                  <a:cubicBezTo>
                    <a:pt x="1272" y="4926"/>
                    <a:pt x="1036" y="5230"/>
                    <a:pt x="891" y="5885"/>
                  </a:cubicBezTo>
                  <a:cubicBezTo>
                    <a:pt x="808" y="6260"/>
                    <a:pt x="696" y="6221"/>
                    <a:pt x="746" y="5835"/>
                  </a:cubicBezTo>
                  <a:cubicBezTo>
                    <a:pt x="797" y="5434"/>
                    <a:pt x="669" y="5100"/>
                    <a:pt x="468" y="5103"/>
                  </a:cubicBezTo>
                  <a:cubicBezTo>
                    <a:pt x="357" y="5104"/>
                    <a:pt x="247" y="5176"/>
                    <a:pt x="222" y="5253"/>
                  </a:cubicBezTo>
                  <a:cubicBezTo>
                    <a:pt x="194" y="5340"/>
                    <a:pt x="154" y="6997"/>
                    <a:pt x="114" y="9664"/>
                  </a:cubicBezTo>
                  <a:cubicBezTo>
                    <a:pt x="78" y="12007"/>
                    <a:pt x="38" y="14525"/>
                    <a:pt x="24" y="15273"/>
                  </a:cubicBezTo>
                  <a:lnTo>
                    <a:pt x="0" y="16638"/>
                  </a:lnTo>
                  <a:lnTo>
                    <a:pt x="153" y="16705"/>
                  </a:lnTo>
                  <a:cubicBezTo>
                    <a:pt x="288" y="16761"/>
                    <a:pt x="605" y="16653"/>
                    <a:pt x="631" y="16555"/>
                  </a:cubicBezTo>
                  <a:cubicBezTo>
                    <a:pt x="650" y="16484"/>
                    <a:pt x="760" y="11105"/>
                    <a:pt x="760" y="10230"/>
                  </a:cubicBezTo>
                  <a:cubicBezTo>
                    <a:pt x="760" y="9394"/>
                    <a:pt x="776" y="9247"/>
                    <a:pt x="957" y="8432"/>
                  </a:cubicBezTo>
                  <a:cubicBezTo>
                    <a:pt x="1181" y="7427"/>
                    <a:pt x="1292" y="7349"/>
                    <a:pt x="1429" y="8049"/>
                  </a:cubicBezTo>
                  <a:cubicBezTo>
                    <a:pt x="1513" y="8478"/>
                    <a:pt x="1523" y="8675"/>
                    <a:pt x="1516" y="10080"/>
                  </a:cubicBezTo>
                  <a:cubicBezTo>
                    <a:pt x="1512" y="10937"/>
                    <a:pt x="1494" y="12707"/>
                    <a:pt x="1474" y="14008"/>
                  </a:cubicBezTo>
                  <a:cubicBezTo>
                    <a:pt x="1453" y="15309"/>
                    <a:pt x="1450" y="16453"/>
                    <a:pt x="1467" y="16538"/>
                  </a:cubicBezTo>
                  <a:cubicBezTo>
                    <a:pt x="1510" y="16742"/>
                    <a:pt x="2021" y="16726"/>
                    <a:pt x="2064" y="16522"/>
                  </a:cubicBezTo>
                  <a:cubicBezTo>
                    <a:pt x="2082" y="16435"/>
                    <a:pt x="2127" y="14746"/>
                    <a:pt x="2158" y="12776"/>
                  </a:cubicBezTo>
                  <a:lnTo>
                    <a:pt x="2210" y="9198"/>
                  </a:lnTo>
                  <a:lnTo>
                    <a:pt x="2390" y="8382"/>
                  </a:lnTo>
                  <a:cubicBezTo>
                    <a:pt x="2577" y="7535"/>
                    <a:pt x="2700" y="7379"/>
                    <a:pt x="2824" y="7816"/>
                  </a:cubicBezTo>
                  <a:cubicBezTo>
                    <a:pt x="2941" y="8226"/>
                    <a:pt x="2960" y="9265"/>
                    <a:pt x="2910" y="12793"/>
                  </a:cubicBezTo>
                  <a:cubicBezTo>
                    <a:pt x="2883" y="14655"/>
                    <a:pt x="2874" y="16275"/>
                    <a:pt x="2883" y="16405"/>
                  </a:cubicBezTo>
                  <a:cubicBezTo>
                    <a:pt x="2893" y="16535"/>
                    <a:pt x="2963" y="16661"/>
                    <a:pt x="3042" y="16671"/>
                  </a:cubicBezTo>
                  <a:cubicBezTo>
                    <a:pt x="3201" y="16691"/>
                    <a:pt x="3496" y="16640"/>
                    <a:pt x="3507" y="16588"/>
                  </a:cubicBezTo>
                  <a:cubicBezTo>
                    <a:pt x="3511" y="16570"/>
                    <a:pt x="3541" y="14762"/>
                    <a:pt x="3573" y="12577"/>
                  </a:cubicBezTo>
                  <a:cubicBezTo>
                    <a:pt x="3653" y="7057"/>
                    <a:pt x="3613" y="6024"/>
                    <a:pt x="3275" y="5286"/>
                  </a:cubicBezTo>
                  <a:cubicBezTo>
                    <a:pt x="2973" y="4628"/>
                    <a:pt x="2616" y="4873"/>
                    <a:pt x="2321" y="5952"/>
                  </a:cubicBezTo>
                  <a:lnTo>
                    <a:pt x="2147" y="6601"/>
                  </a:lnTo>
                  <a:lnTo>
                    <a:pt x="2057" y="6035"/>
                  </a:lnTo>
                  <a:cubicBezTo>
                    <a:pt x="1945" y="5349"/>
                    <a:pt x="1725" y="4981"/>
                    <a:pt x="1499" y="4953"/>
                  </a:cubicBezTo>
                  <a:close/>
                  <a:moveTo>
                    <a:pt x="9921" y="4970"/>
                  </a:moveTo>
                  <a:cubicBezTo>
                    <a:pt x="9657" y="4856"/>
                    <a:pt x="9455" y="5102"/>
                    <a:pt x="9234" y="5785"/>
                  </a:cubicBezTo>
                  <a:cubicBezTo>
                    <a:pt x="9083" y="6251"/>
                    <a:pt x="9043" y="6220"/>
                    <a:pt x="9043" y="5652"/>
                  </a:cubicBezTo>
                  <a:cubicBezTo>
                    <a:pt x="9043" y="5220"/>
                    <a:pt x="8901" y="5025"/>
                    <a:pt x="8665" y="5153"/>
                  </a:cubicBezTo>
                  <a:cubicBezTo>
                    <a:pt x="8568" y="5205"/>
                    <a:pt x="8478" y="5280"/>
                    <a:pt x="8471" y="5319"/>
                  </a:cubicBezTo>
                  <a:cubicBezTo>
                    <a:pt x="8461" y="5379"/>
                    <a:pt x="8345" y="13226"/>
                    <a:pt x="8270" y="18852"/>
                  </a:cubicBezTo>
                  <a:lnTo>
                    <a:pt x="8245" y="20799"/>
                  </a:lnTo>
                  <a:lnTo>
                    <a:pt x="8356" y="20866"/>
                  </a:lnTo>
                  <a:cubicBezTo>
                    <a:pt x="8466" y="20950"/>
                    <a:pt x="8840" y="20834"/>
                    <a:pt x="8887" y="20700"/>
                  </a:cubicBezTo>
                  <a:cubicBezTo>
                    <a:pt x="8900" y="20664"/>
                    <a:pt x="8924" y="19638"/>
                    <a:pt x="8939" y="18419"/>
                  </a:cubicBezTo>
                  <a:cubicBezTo>
                    <a:pt x="8955" y="17199"/>
                    <a:pt x="8979" y="16143"/>
                    <a:pt x="8991" y="16056"/>
                  </a:cubicBezTo>
                  <a:cubicBezTo>
                    <a:pt x="9002" y="15968"/>
                    <a:pt x="9058" y="16056"/>
                    <a:pt x="9116" y="16255"/>
                  </a:cubicBezTo>
                  <a:cubicBezTo>
                    <a:pt x="9285" y="16834"/>
                    <a:pt x="9495" y="17045"/>
                    <a:pt x="9737" y="16855"/>
                  </a:cubicBezTo>
                  <a:cubicBezTo>
                    <a:pt x="10093" y="16576"/>
                    <a:pt x="10335" y="15620"/>
                    <a:pt x="10462" y="14008"/>
                  </a:cubicBezTo>
                  <a:cubicBezTo>
                    <a:pt x="10491" y="13643"/>
                    <a:pt x="10531" y="13258"/>
                    <a:pt x="10549" y="13143"/>
                  </a:cubicBezTo>
                  <a:cubicBezTo>
                    <a:pt x="10567" y="13028"/>
                    <a:pt x="10601" y="12236"/>
                    <a:pt x="10625" y="11395"/>
                  </a:cubicBezTo>
                  <a:cubicBezTo>
                    <a:pt x="10681" y="9385"/>
                    <a:pt x="10628" y="7679"/>
                    <a:pt x="10476" y="6601"/>
                  </a:cubicBezTo>
                  <a:cubicBezTo>
                    <a:pt x="10313" y="5449"/>
                    <a:pt x="10192" y="5089"/>
                    <a:pt x="9921" y="4970"/>
                  </a:cubicBezTo>
                  <a:close/>
                  <a:moveTo>
                    <a:pt x="18457" y="5120"/>
                  </a:moveTo>
                  <a:cubicBezTo>
                    <a:pt x="18337" y="5135"/>
                    <a:pt x="18218" y="5220"/>
                    <a:pt x="18183" y="5353"/>
                  </a:cubicBezTo>
                  <a:cubicBezTo>
                    <a:pt x="18130" y="5546"/>
                    <a:pt x="18106" y="6389"/>
                    <a:pt x="18055" y="10030"/>
                  </a:cubicBezTo>
                  <a:cubicBezTo>
                    <a:pt x="18021" y="12477"/>
                    <a:pt x="17992" y="14950"/>
                    <a:pt x="17986" y="15523"/>
                  </a:cubicBezTo>
                  <a:lnTo>
                    <a:pt x="17975" y="16555"/>
                  </a:lnTo>
                  <a:lnTo>
                    <a:pt x="18114" y="16671"/>
                  </a:lnTo>
                  <a:cubicBezTo>
                    <a:pt x="18269" y="16789"/>
                    <a:pt x="18554" y="16683"/>
                    <a:pt x="18600" y="16488"/>
                  </a:cubicBezTo>
                  <a:cubicBezTo>
                    <a:pt x="18616" y="16417"/>
                    <a:pt x="18662" y="13883"/>
                    <a:pt x="18707" y="10879"/>
                  </a:cubicBezTo>
                  <a:cubicBezTo>
                    <a:pt x="18774" y="6397"/>
                    <a:pt x="18781" y="5398"/>
                    <a:pt x="18738" y="5269"/>
                  </a:cubicBezTo>
                  <a:cubicBezTo>
                    <a:pt x="18698" y="5146"/>
                    <a:pt x="18576" y="5104"/>
                    <a:pt x="18457" y="5120"/>
                  </a:cubicBezTo>
                  <a:close/>
                </a:path>
              </a:pathLst>
            </a:custGeom>
            <a:ln w="12700" cap="flat">
              <a:noFill/>
              <a:miter lim="400000"/>
            </a:ln>
            <a:effectLst/>
          </p:spPr>
        </p:pic>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23"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24"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225"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팀 구성 및 역할</a:t>
            </a:r>
          </a:p>
        </p:txBody>
      </p:sp>
      <p:sp>
        <p:nvSpPr>
          <p:cNvPr id="22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수행 절차 및 방법</a:t>
            </a:r>
          </a:p>
        </p:txBody>
      </p:sp>
      <p:sp>
        <p:nvSpPr>
          <p:cNvPr id="227"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228"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graphicFrame>
        <p:nvGraphicFramePr>
          <p:cNvPr id="229" name="표"/>
          <p:cNvGraphicFramePr/>
          <p:nvPr/>
        </p:nvGraphicFramePr>
        <p:xfrm>
          <a:off x="3582808" y="3208053"/>
          <a:ext cx="5839182" cy="3337494"/>
        </p:xfrm>
        <a:graphic>
          <a:graphicData uri="http://schemas.openxmlformats.org/drawingml/2006/table">
            <a:tbl>
              <a:tblPr>
                <a:tableStyleId>{4C3C2611-4C71-4FC5-86AE-919BDF0F9419}</a:tableStyleId>
              </a:tblPr>
              <a:tblGrid>
                <a:gridCol w="1481284">
                  <a:extLst>
                    <a:ext uri="{9D8B030D-6E8A-4147-A177-3AD203B41FA5}">
                      <a16:colId xmlns:a16="http://schemas.microsoft.com/office/drawing/2014/main" val="20000"/>
                    </a:ext>
                  </a:extLst>
                </a:gridCol>
                <a:gridCol w="4357898">
                  <a:extLst>
                    <a:ext uri="{9D8B030D-6E8A-4147-A177-3AD203B41FA5}">
                      <a16:colId xmlns:a16="http://schemas.microsoft.com/office/drawing/2014/main" val="20001"/>
                    </a:ext>
                  </a:extLst>
                </a:gridCol>
              </a:tblGrid>
              <a:tr h="556249">
                <a:tc>
                  <a:txBody>
                    <a:bodyPr/>
                    <a:lstStyle/>
                    <a:p>
                      <a:pPr defTabSz="914400">
                        <a:tabLst>
                          <a:tab pos="1181100" algn="l"/>
                        </a:tabLst>
                        <a:defRPr sz="1800"/>
                      </a:pPr>
                      <a:r>
                        <a:rPr sz="1600" spc="-16">
                          <a:latin typeface="NanumSquareR"/>
                          <a:ea typeface="NanumSquareR"/>
                          <a:cs typeface="NanumSquareR"/>
                          <a:sym typeface="NanumSquareR"/>
                        </a:rPr>
                        <a:t>공통</a:t>
                      </a:r>
                    </a:p>
                  </a:txBody>
                  <a:tcPr marL="50800" marR="50800" marT="50800" marB="50800" anchor="ctr" horzOverflow="overflow">
                    <a:lnL w="12700">
                      <a:miter lim="400000"/>
                    </a:lnL>
                    <a:lnT w="12700">
                      <a:miter lim="400000"/>
                    </a:lnT>
                  </a:tcPr>
                </a:tc>
                <a:tc>
                  <a:txBody>
                    <a:bodyPr/>
                    <a:lstStyle/>
                    <a:p>
                      <a:pPr defTabSz="914400">
                        <a:tabLst>
                          <a:tab pos="1181100" algn="l"/>
                        </a:tabLst>
                        <a:defRPr sz="1800"/>
                      </a:pPr>
                      <a:r>
                        <a:rPr sz="1600" spc="-16">
                          <a:latin typeface="NanumSquareR"/>
                          <a:ea typeface="NanumSquareR"/>
                          <a:cs typeface="NanumSquareR"/>
                          <a:sym typeface="NanumSquareR"/>
                        </a:rPr>
                        <a:t>데이터 수집, 전처리, 시각화, 분석, 발표 준비</a:t>
                      </a:r>
                    </a:p>
                  </a:txBody>
                  <a:tcPr marL="50800" marR="50800" marT="50800" marB="50800" anchor="ctr" horzOverflow="overflow">
                    <a:lnR w="12700">
                      <a:miter lim="400000"/>
                    </a:lnR>
                    <a:lnT w="12700">
                      <a:miter lim="400000"/>
                    </a:lnT>
                  </a:tcPr>
                </a:tc>
                <a:extLst>
                  <a:ext uri="{0D108BD9-81ED-4DB2-BD59-A6C34878D82A}">
                    <a16:rowId xmlns:a16="http://schemas.microsoft.com/office/drawing/2014/main" val="10000"/>
                  </a:ext>
                </a:extLst>
              </a:tr>
              <a:tr h="556249">
                <a:tc>
                  <a:txBody>
                    <a:bodyPr/>
                    <a:lstStyle/>
                    <a:p>
                      <a:pPr defTabSz="914400">
                        <a:tabLst>
                          <a:tab pos="1181100" algn="l"/>
                        </a:tabLst>
                        <a:defRPr sz="1800"/>
                      </a:pPr>
                      <a:r>
                        <a:rPr sz="1600" spc="-16">
                          <a:latin typeface="NanumSquareR"/>
                          <a:ea typeface="NanumSquareR"/>
                          <a:cs typeface="NanumSquareR"/>
                          <a:sym typeface="NanumSquareR"/>
                        </a:rPr>
                        <a:t>김미정</a:t>
                      </a:r>
                    </a:p>
                  </a:txBody>
                  <a:tcPr marL="50800" marR="50800" marT="50800" marB="50800" anchor="ctr" horzOverflow="overflow">
                    <a:lnL w="12700">
                      <a:miter lim="400000"/>
                    </a:lnL>
                  </a:tcPr>
                </a:tc>
                <a:tc>
                  <a:txBody>
                    <a:bodyPr/>
                    <a:lstStyle/>
                    <a:p>
                      <a:pPr defTabSz="914400">
                        <a:tabLst>
                          <a:tab pos="1181100" algn="l"/>
                        </a:tabLst>
                        <a:defRPr sz="1800"/>
                      </a:pPr>
                      <a:r>
                        <a:rPr sz="1600" spc="-16">
                          <a:latin typeface="NanumSquareR"/>
                          <a:ea typeface="NanumSquareR"/>
                          <a:cs typeface="NanumSquareR"/>
                          <a:sym typeface="NanumSquareR"/>
                        </a:rPr>
                        <a:t>데이터 수집, 전처리, 발표</a:t>
                      </a:r>
                    </a:p>
                  </a:txBody>
                  <a:tcPr marL="50800" marR="50800" marT="50800" marB="50800" anchor="ctr" horzOverflow="overflow">
                    <a:lnR w="12700">
                      <a:miter lim="400000"/>
                    </a:lnR>
                  </a:tcPr>
                </a:tc>
                <a:extLst>
                  <a:ext uri="{0D108BD9-81ED-4DB2-BD59-A6C34878D82A}">
                    <a16:rowId xmlns:a16="http://schemas.microsoft.com/office/drawing/2014/main" val="10001"/>
                  </a:ext>
                </a:extLst>
              </a:tr>
              <a:tr h="556249">
                <a:tc>
                  <a:txBody>
                    <a:bodyPr/>
                    <a:lstStyle/>
                    <a:p>
                      <a:pPr defTabSz="914400">
                        <a:tabLst>
                          <a:tab pos="1181100" algn="l"/>
                        </a:tabLst>
                        <a:defRPr sz="1800"/>
                      </a:pPr>
                      <a:r>
                        <a:rPr sz="1600" spc="-16">
                          <a:latin typeface="NanumSquareR"/>
                          <a:ea typeface="NanumSquareR"/>
                          <a:cs typeface="NanumSquareR"/>
                          <a:sym typeface="NanumSquareR"/>
                        </a:rPr>
                        <a:t>김민창</a:t>
                      </a:r>
                    </a:p>
                  </a:txBody>
                  <a:tcPr marL="50800" marR="50800" marT="50800" marB="50800" anchor="ctr" horzOverflow="overflow">
                    <a:lnL w="12700">
                      <a:miter lim="400000"/>
                    </a:lnL>
                  </a:tcPr>
                </a:tc>
                <a:tc>
                  <a:txBody>
                    <a:bodyPr/>
                    <a:lstStyle/>
                    <a:p>
                      <a:pPr defTabSz="914400">
                        <a:tabLst>
                          <a:tab pos="1181100" algn="l"/>
                        </a:tabLst>
                        <a:defRPr sz="1800"/>
                      </a:pPr>
                      <a:r>
                        <a:rPr sz="1600" spc="-16">
                          <a:latin typeface="NanumSquareR"/>
                          <a:ea typeface="NanumSquareR"/>
                          <a:cs typeface="NanumSquareR"/>
                          <a:sym typeface="NanumSquareR"/>
                        </a:rPr>
                        <a:t>전처리, 시각화, 분석</a:t>
                      </a:r>
                    </a:p>
                  </a:txBody>
                  <a:tcPr marL="50800" marR="50800" marT="50800" marB="50800" anchor="ctr" horzOverflow="overflow">
                    <a:lnR w="12700">
                      <a:miter lim="400000"/>
                    </a:lnR>
                  </a:tcPr>
                </a:tc>
                <a:extLst>
                  <a:ext uri="{0D108BD9-81ED-4DB2-BD59-A6C34878D82A}">
                    <a16:rowId xmlns:a16="http://schemas.microsoft.com/office/drawing/2014/main" val="10002"/>
                  </a:ext>
                </a:extLst>
              </a:tr>
              <a:tr h="556249">
                <a:tc>
                  <a:txBody>
                    <a:bodyPr/>
                    <a:lstStyle/>
                    <a:p>
                      <a:pPr defTabSz="914400">
                        <a:tabLst>
                          <a:tab pos="1181100" algn="l"/>
                        </a:tabLst>
                        <a:defRPr sz="1800"/>
                      </a:pPr>
                      <a:r>
                        <a:rPr sz="1600" spc="-16">
                          <a:latin typeface="NanumSquareR"/>
                          <a:ea typeface="NanumSquareR"/>
                          <a:cs typeface="NanumSquareR"/>
                          <a:sym typeface="NanumSquareR"/>
                        </a:rPr>
                        <a:t>김유나</a:t>
                      </a:r>
                    </a:p>
                  </a:txBody>
                  <a:tcPr marL="50800" marR="50800" marT="50800" marB="50800" anchor="ctr" horzOverflow="overflow">
                    <a:lnL w="12700">
                      <a:miter lim="400000"/>
                    </a:lnL>
                  </a:tcPr>
                </a:tc>
                <a:tc>
                  <a:txBody>
                    <a:bodyPr/>
                    <a:lstStyle/>
                    <a:p>
                      <a:pPr defTabSz="914400">
                        <a:tabLst>
                          <a:tab pos="1181100" algn="l"/>
                        </a:tabLst>
                        <a:defRPr sz="1800"/>
                      </a:pPr>
                      <a:r>
                        <a:rPr sz="1600" spc="-16">
                          <a:latin typeface="NanumSquareR"/>
                          <a:ea typeface="NanumSquareR"/>
                          <a:cs typeface="NanumSquareR"/>
                          <a:sym typeface="NanumSquareR"/>
                        </a:rPr>
                        <a:t>전처리, 시각화, PPT</a:t>
                      </a:r>
                    </a:p>
                  </a:txBody>
                  <a:tcPr marL="50800" marR="50800" marT="50800" marB="50800" anchor="ctr" horzOverflow="overflow">
                    <a:lnR w="12700">
                      <a:miter lim="400000"/>
                    </a:lnR>
                  </a:tcPr>
                </a:tc>
                <a:extLst>
                  <a:ext uri="{0D108BD9-81ED-4DB2-BD59-A6C34878D82A}">
                    <a16:rowId xmlns:a16="http://schemas.microsoft.com/office/drawing/2014/main" val="10003"/>
                  </a:ext>
                </a:extLst>
              </a:tr>
              <a:tr h="556249">
                <a:tc>
                  <a:txBody>
                    <a:bodyPr/>
                    <a:lstStyle/>
                    <a:p>
                      <a:pPr defTabSz="914400">
                        <a:tabLst>
                          <a:tab pos="1181100" algn="l"/>
                        </a:tabLst>
                        <a:defRPr sz="1800"/>
                      </a:pPr>
                      <a:r>
                        <a:rPr sz="1600" spc="-16">
                          <a:latin typeface="NanumSquareR"/>
                          <a:ea typeface="NanumSquareR"/>
                          <a:cs typeface="NanumSquareR"/>
                          <a:sym typeface="NanumSquareR"/>
                        </a:rPr>
                        <a:t>맹재영</a:t>
                      </a:r>
                    </a:p>
                  </a:txBody>
                  <a:tcPr marL="50800" marR="50800" marT="50800" marB="50800" anchor="ctr" horzOverflow="overflow">
                    <a:lnL w="12700">
                      <a:miter lim="400000"/>
                    </a:lnL>
                  </a:tcPr>
                </a:tc>
                <a:tc>
                  <a:txBody>
                    <a:bodyPr/>
                    <a:lstStyle/>
                    <a:p>
                      <a:pPr defTabSz="914400">
                        <a:tabLst>
                          <a:tab pos="1181100" algn="l"/>
                        </a:tabLst>
                        <a:defRPr sz="1800"/>
                      </a:pPr>
                      <a:r>
                        <a:rPr sz="1600" spc="-16">
                          <a:latin typeface="NanumSquareR"/>
                          <a:ea typeface="NanumSquareR"/>
                          <a:cs typeface="NanumSquareR"/>
                          <a:sym typeface="NanumSquareR"/>
                        </a:rPr>
                        <a:t>전처리, 시각화, 분석</a:t>
                      </a:r>
                    </a:p>
                  </a:txBody>
                  <a:tcPr marL="50800" marR="50800" marT="50800" marB="50800" anchor="ctr" horzOverflow="overflow">
                    <a:lnR w="12700">
                      <a:miter lim="400000"/>
                    </a:lnR>
                  </a:tcPr>
                </a:tc>
                <a:extLst>
                  <a:ext uri="{0D108BD9-81ED-4DB2-BD59-A6C34878D82A}">
                    <a16:rowId xmlns:a16="http://schemas.microsoft.com/office/drawing/2014/main" val="10004"/>
                  </a:ext>
                </a:extLst>
              </a:tr>
              <a:tr h="556249">
                <a:tc>
                  <a:txBody>
                    <a:bodyPr/>
                    <a:lstStyle/>
                    <a:p>
                      <a:pPr defTabSz="914400">
                        <a:tabLst>
                          <a:tab pos="1181100" algn="l"/>
                        </a:tabLst>
                        <a:defRPr sz="1800"/>
                      </a:pPr>
                      <a:r>
                        <a:rPr sz="1600" spc="-16">
                          <a:latin typeface="NanumSquareR"/>
                          <a:ea typeface="NanumSquareR"/>
                          <a:cs typeface="NanumSquareR"/>
                          <a:sym typeface="NanumSquareR"/>
                        </a:rPr>
                        <a:t>조소진</a:t>
                      </a:r>
                    </a:p>
                  </a:txBody>
                  <a:tcPr marL="50800" marR="50800" marT="50800" marB="50800" anchor="ctr" horzOverflow="overflow">
                    <a:lnL w="12700">
                      <a:miter lim="400000"/>
                    </a:lnL>
                    <a:lnB w="12700">
                      <a:miter lim="400000"/>
                    </a:lnB>
                  </a:tcPr>
                </a:tc>
                <a:tc>
                  <a:txBody>
                    <a:bodyPr/>
                    <a:lstStyle/>
                    <a:p>
                      <a:pPr defTabSz="914400">
                        <a:tabLst>
                          <a:tab pos="1181100" algn="l"/>
                        </a:tabLst>
                        <a:defRPr sz="1800"/>
                      </a:pPr>
                      <a:r>
                        <a:rPr sz="1600" spc="-16">
                          <a:latin typeface="NanumSquareR"/>
                          <a:ea typeface="NanumSquareR"/>
                          <a:cs typeface="NanumSquareR"/>
                          <a:sym typeface="NanumSquareR"/>
                        </a:rPr>
                        <a:t>전처리, 시각화, 분석</a:t>
                      </a:r>
                    </a:p>
                  </a:txBody>
                  <a:tcPr marL="50800" marR="50800" marT="50800" marB="50800" anchor="ctr" horzOverflow="overflow">
                    <a:lnR w="12700">
                      <a:miter lim="400000"/>
                    </a:lnR>
                    <a:lnB w="12700">
                      <a:miter lim="400000"/>
                    </a:lnB>
                  </a:tcPr>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34"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35"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236"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237"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238"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239"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graphicFrame>
        <p:nvGraphicFramePr>
          <p:cNvPr id="240" name="표"/>
          <p:cNvGraphicFramePr/>
          <p:nvPr/>
        </p:nvGraphicFramePr>
        <p:xfrm>
          <a:off x="1543801" y="2855248"/>
          <a:ext cx="9917197" cy="4059118"/>
        </p:xfrm>
        <a:graphic>
          <a:graphicData uri="http://schemas.openxmlformats.org/drawingml/2006/table">
            <a:tbl>
              <a:tblPr>
                <a:tableStyleId>{4C3C2611-4C71-4FC5-86AE-919BDF0F9419}</a:tableStyleId>
              </a:tblPr>
              <a:tblGrid>
                <a:gridCol w="1833073">
                  <a:extLst>
                    <a:ext uri="{9D8B030D-6E8A-4147-A177-3AD203B41FA5}">
                      <a16:colId xmlns:a16="http://schemas.microsoft.com/office/drawing/2014/main" val="20000"/>
                    </a:ext>
                  </a:extLst>
                </a:gridCol>
                <a:gridCol w="2096505">
                  <a:extLst>
                    <a:ext uri="{9D8B030D-6E8A-4147-A177-3AD203B41FA5}">
                      <a16:colId xmlns:a16="http://schemas.microsoft.com/office/drawing/2014/main" val="20001"/>
                    </a:ext>
                  </a:extLst>
                </a:gridCol>
                <a:gridCol w="3090651">
                  <a:extLst>
                    <a:ext uri="{9D8B030D-6E8A-4147-A177-3AD203B41FA5}">
                      <a16:colId xmlns:a16="http://schemas.microsoft.com/office/drawing/2014/main" val="20002"/>
                    </a:ext>
                  </a:extLst>
                </a:gridCol>
                <a:gridCol w="2896968">
                  <a:extLst>
                    <a:ext uri="{9D8B030D-6E8A-4147-A177-3AD203B41FA5}">
                      <a16:colId xmlns:a16="http://schemas.microsoft.com/office/drawing/2014/main" val="20003"/>
                    </a:ext>
                  </a:extLst>
                </a:gridCol>
              </a:tblGrid>
              <a:tr h="396686">
                <a:tc>
                  <a:txBody>
                    <a:bodyPr/>
                    <a:lstStyle/>
                    <a:p>
                      <a:pPr defTabSz="914400">
                        <a:defRPr sz="1800"/>
                      </a:pPr>
                      <a:r>
                        <a:rPr sz="1600" b="1" spc="-16">
                          <a:latin typeface="NanumSquareB"/>
                          <a:ea typeface="NanumSquareB"/>
                          <a:cs typeface="NanumSquareB"/>
                          <a:sym typeface="NanumSquareB"/>
                        </a:rPr>
                        <a:t>구분</a:t>
                      </a:r>
                    </a:p>
                  </a:txBody>
                  <a:tcPr marL="0" marR="0" marT="0" marB="0" anchor="ctr"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sz="1600" b="1" spc="-16">
                          <a:latin typeface="NanumSquareB"/>
                          <a:ea typeface="NanumSquareB"/>
                          <a:cs typeface="NanumSquareB"/>
                          <a:sym typeface="NanumSquareB"/>
                        </a:rPr>
                        <a:t>기간</a:t>
                      </a:r>
                    </a:p>
                  </a:txBody>
                  <a:tcPr marL="0" marR="0" marT="0" marB="0" anchor="ctr"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sz="1600" b="1" spc="-16">
                          <a:latin typeface="NanumSquareB"/>
                          <a:ea typeface="NanumSquareB"/>
                          <a:cs typeface="NanumSquareB"/>
                          <a:sym typeface="NanumSquareB"/>
                        </a:rPr>
                        <a:t>활동</a:t>
                      </a:r>
                    </a:p>
                  </a:txBody>
                  <a:tcPr marL="0" marR="0" marT="0" marB="0" anchor="ctr"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sz="1600" b="1" spc="-16">
                          <a:latin typeface="NanumSquareB"/>
                          <a:ea typeface="NanumSquareB"/>
                          <a:cs typeface="NanumSquareB"/>
                          <a:sym typeface="NanumSquareB"/>
                        </a:rPr>
                        <a:t>도구</a:t>
                      </a:r>
                    </a:p>
                  </a:txBody>
                  <a:tcPr marL="0" marR="0" marT="0" marB="0" anchor="ctr" horzOverflow="overflow">
                    <a:lnL w="12700">
                      <a:miter lim="400000"/>
                    </a:lnL>
                    <a:lnR w="12700">
                      <a:miter lim="400000"/>
                    </a:lnR>
                    <a:lnT w="12700">
                      <a:miter lim="400000"/>
                    </a:lnT>
                    <a:lnB w="12700">
                      <a:miter lim="400000"/>
                    </a:lnB>
                    <a:solidFill>
                      <a:srgbClr val="FCB7B6"/>
                    </a:solidFill>
                  </a:tcPr>
                </a:tc>
                <a:extLst>
                  <a:ext uri="{0D108BD9-81ED-4DB2-BD59-A6C34878D82A}">
                    <a16:rowId xmlns:a16="http://schemas.microsoft.com/office/drawing/2014/main" val="10000"/>
                  </a:ext>
                </a:extLst>
              </a:tr>
              <a:tr h="533236">
                <a:tc rowSpan="2">
                  <a:txBody>
                    <a:bodyPr/>
                    <a:lstStyle/>
                    <a:p>
                      <a:pPr defTabSz="914400">
                        <a:defRPr sz="1800"/>
                      </a:pPr>
                      <a:r>
                        <a:rPr sz="1600" spc="-16">
                          <a:latin typeface="NanumSquareR"/>
                          <a:ea typeface="NanumSquareR"/>
                          <a:cs typeface="NanumSquareR"/>
                          <a:sym typeface="NanumSquareR"/>
                        </a:rPr>
                        <a:t>사전 기획</a:t>
                      </a:r>
                    </a:p>
                  </a:txBody>
                  <a:tcPr marL="0" marR="0" marT="0" marB="0" anchor="ctr" horzOverflow="overflow">
                    <a:lnL w="12700">
                      <a:miter lim="400000"/>
                    </a:lnL>
                    <a:lnR w="12700">
                      <a:solidFill>
                        <a:srgbClr val="5E5E5E"/>
                      </a:solidFill>
                      <a:miter lim="400000"/>
                    </a:lnR>
                    <a:lnT w="12700">
                      <a:miter lim="400000"/>
                    </a:lnT>
                    <a:lnB w="12700">
                      <a:solidFill>
                        <a:srgbClr val="5E5E5E"/>
                      </a:solidFill>
                      <a:miter lim="400000"/>
                    </a:lnB>
                  </a:tcPr>
                </a:tc>
                <a:tc>
                  <a:txBody>
                    <a:bodyPr/>
                    <a:lstStyle/>
                    <a:p>
                      <a:pPr defTabSz="914400">
                        <a:lnSpc>
                          <a:spcPct val="150000"/>
                        </a:lnSpc>
                        <a:defRPr sz="1800"/>
                      </a:pPr>
                      <a:r>
                        <a:rPr sz="1600">
                          <a:latin typeface="NanumSquareR"/>
                          <a:ea typeface="NanumSquareR"/>
                          <a:cs typeface="NanumSquareR"/>
                          <a:sym typeface="NanumSquareR"/>
                        </a:rPr>
                        <a:t>8/05(목) - 8/09(월)</a:t>
                      </a:r>
                    </a:p>
                  </a:txBody>
                  <a:tcPr marL="0" marR="0" marT="0" marB="0" anchor="ctr" horzOverflow="overflow">
                    <a:lnL w="12700">
                      <a:solidFill>
                        <a:srgbClr val="5E5E5E"/>
                      </a:solidFill>
                      <a:miter lim="400000"/>
                    </a:lnL>
                    <a:lnR w="12700">
                      <a:solidFill>
                        <a:srgbClr val="5E5E5E"/>
                      </a:solidFill>
                      <a:miter lim="400000"/>
                    </a:lnR>
                    <a:lnT w="12700">
                      <a:miter lim="400000"/>
                    </a:lnT>
                    <a:lnB w="12700">
                      <a:solidFill>
                        <a:srgbClr val="5E5E5E"/>
                      </a:solidFill>
                      <a:miter lim="400000"/>
                    </a:lnB>
                  </a:tcPr>
                </a:tc>
                <a:tc>
                  <a:txBody>
                    <a:bodyPr/>
                    <a:lstStyle/>
                    <a:p>
                      <a:pPr defTabSz="914400">
                        <a:defRPr sz="1800"/>
                      </a:pPr>
                      <a:r>
                        <a:rPr sz="1600" spc="-16">
                          <a:latin typeface="NanumSquareR"/>
                          <a:ea typeface="NanumSquareR"/>
                          <a:cs typeface="NanumSquareR"/>
                          <a:sym typeface="NanumSquareR"/>
                        </a:rPr>
                        <a:t>프로젝트 기획 및 주제 선정</a:t>
                      </a:r>
                    </a:p>
                  </a:txBody>
                  <a:tcPr marL="0" marR="0" marT="0" marB="0" anchor="ctr" horzOverflow="overflow">
                    <a:lnL w="12700">
                      <a:solidFill>
                        <a:srgbClr val="5E5E5E"/>
                      </a:solidFill>
                      <a:miter lim="400000"/>
                    </a:lnL>
                    <a:lnR w="12700">
                      <a:solidFill>
                        <a:srgbClr val="5E5E5E"/>
                      </a:solidFill>
                      <a:miter lim="400000"/>
                    </a:lnR>
                    <a:lnT w="12700">
                      <a:miter lim="400000"/>
                    </a:lnT>
                    <a:lnB w="12700">
                      <a:solidFill>
                        <a:srgbClr val="5E5E5E"/>
                      </a:solidFill>
                      <a:miter lim="400000"/>
                    </a:lnB>
                  </a:tcPr>
                </a:tc>
                <a:tc>
                  <a:txBody>
                    <a:bodyPr/>
                    <a:lstStyle/>
                    <a:p>
                      <a:pPr defTabSz="914400">
                        <a:defRPr sz="1600" spc="-16">
                          <a:latin typeface="NanumSquareR"/>
                          <a:ea typeface="NanumSquareR"/>
                          <a:cs typeface="NanumSquareR"/>
                          <a:sym typeface="NanumSquareR"/>
                        </a:defRPr>
                      </a:pPr>
                      <a:endParaRPr/>
                    </a:p>
                  </a:txBody>
                  <a:tcPr marL="0" marR="0" marT="0" marB="0" anchor="ctr" horzOverflow="overflow">
                    <a:lnL w="12700">
                      <a:solidFill>
                        <a:srgbClr val="5E5E5E"/>
                      </a:solidFill>
                      <a:miter lim="400000"/>
                    </a:lnL>
                    <a:lnR w="12700">
                      <a:miter lim="400000"/>
                    </a:lnR>
                    <a:lnT w="12700">
                      <a:miter lim="400000"/>
                    </a:lnT>
                    <a:lnB w="12700">
                      <a:solidFill>
                        <a:srgbClr val="5E5E5E"/>
                      </a:solidFill>
                      <a:miter lim="400000"/>
                    </a:lnB>
                  </a:tcPr>
                </a:tc>
                <a:extLst>
                  <a:ext uri="{0D108BD9-81ED-4DB2-BD59-A6C34878D82A}">
                    <a16:rowId xmlns:a16="http://schemas.microsoft.com/office/drawing/2014/main" val="10001"/>
                  </a:ext>
                </a:extLst>
              </a:tr>
              <a:tr h="607849">
                <a:tc vMerge="1">
                  <a:txBody>
                    <a:bodyPr/>
                    <a:lstStyle/>
                    <a:p>
                      <a:endParaRPr lang="ko-KR"/>
                    </a:p>
                  </a:txBody>
                  <a:tcPr/>
                </a:tc>
                <a:tc>
                  <a:txBody>
                    <a:bodyPr/>
                    <a:lstStyle/>
                    <a:p>
                      <a:pPr defTabSz="914400">
                        <a:defRPr sz="1800"/>
                      </a:pPr>
                      <a:r>
                        <a:rPr sz="1600" spc="-16">
                          <a:latin typeface="NanumSquareR"/>
                          <a:ea typeface="NanumSquareR"/>
                          <a:cs typeface="NanumSquareR"/>
                          <a:sym typeface="NanumSquareR"/>
                        </a:rPr>
                        <a:t>8/10(화)</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a:latin typeface="NanumSquareR"/>
                          <a:ea typeface="NanumSquareR"/>
                          <a:cs typeface="NanumSquareR"/>
                          <a:sym typeface="NanumSquareR"/>
                        </a:rPr>
                        <a:t>프로젝트 주제 및 아이디어 발표</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a:latin typeface="NanumSquareR"/>
                          <a:ea typeface="NanumSquareR"/>
                          <a:cs typeface="NanumSquareR"/>
                          <a:sym typeface="NanumSquareR"/>
                        </a:rPr>
                        <a:t>PowerPoint</a:t>
                      </a:r>
                    </a:p>
                  </a:txBody>
                  <a:tcPr marL="0" marR="0" marT="0" marB="0" anchor="ctr" horzOverflow="overflow">
                    <a:lnL w="12700">
                      <a:solidFill>
                        <a:srgbClr val="5E5E5E"/>
                      </a:solidFill>
                      <a:miter lim="400000"/>
                    </a:lnL>
                    <a:lnR w="12700">
                      <a:miter lim="400000"/>
                    </a:lnR>
                    <a:lnT w="12700">
                      <a:solidFill>
                        <a:srgbClr val="5E5E5E"/>
                      </a:solidFill>
                      <a:miter lim="400000"/>
                    </a:lnT>
                    <a:lnB w="12700">
                      <a:solidFill>
                        <a:srgbClr val="5E5E5E"/>
                      </a:solidFill>
                      <a:miter lim="400000"/>
                    </a:lnB>
                  </a:tcPr>
                </a:tc>
                <a:extLst>
                  <a:ext uri="{0D108BD9-81ED-4DB2-BD59-A6C34878D82A}">
                    <a16:rowId xmlns:a16="http://schemas.microsoft.com/office/drawing/2014/main" val="10002"/>
                  </a:ext>
                </a:extLst>
              </a:tr>
              <a:tr h="637149">
                <a:tc rowSpan="2">
                  <a:txBody>
                    <a:bodyPr/>
                    <a:lstStyle/>
                    <a:p>
                      <a:pPr defTabSz="914400">
                        <a:defRPr sz="1800"/>
                      </a:pPr>
                      <a:r>
                        <a:rPr sz="1600" spc="-16">
                          <a:latin typeface="NanumSquareR"/>
                          <a:ea typeface="NanumSquareR"/>
                          <a:cs typeface="NanumSquareR"/>
                          <a:sym typeface="NanumSquareR"/>
                        </a:rPr>
                        <a:t>분석</a:t>
                      </a:r>
                    </a:p>
                  </a:txBody>
                  <a:tcPr marL="0" marR="0" marT="0" marB="0" anchor="ctr" horzOverflow="overflow">
                    <a:lnL w="12700">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lnSpc>
                          <a:spcPct val="150000"/>
                        </a:lnSpc>
                        <a:defRPr sz="1800"/>
                      </a:pPr>
                      <a:r>
                        <a:rPr sz="1600">
                          <a:latin typeface="NanumSquareR"/>
                          <a:ea typeface="NanumSquareR"/>
                          <a:cs typeface="NanumSquareR"/>
                          <a:sym typeface="NanumSquareR"/>
                        </a:rPr>
                        <a:t>8/11(수) - 8/17(화)</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a:latin typeface="NanumSquareR"/>
                          <a:ea typeface="NanumSquareR"/>
                          <a:cs typeface="NanumSquareR"/>
                          <a:sym typeface="NanumSquareR"/>
                        </a:rPr>
                        <a:t>데이터 수집 및 전처리</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a:latin typeface="NanumSquareR"/>
                          <a:ea typeface="NanumSquareR"/>
                          <a:cs typeface="NanumSquareR"/>
                          <a:sym typeface="NanumSquareR"/>
                        </a:rPr>
                        <a:t>Pandas, NumPy, bs4, 크롤링</a:t>
                      </a:r>
                    </a:p>
                  </a:txBody>
                  <a:tcPr marL="0" marR="0" marT="0" marB="0" anchor="ctr" horzOverflow="overflow">
                    <a:lnL w="12700">
                      <a:solidFill>
                        <a:srgbClr val="5E5E5E"/>
                      </a:solidFill>
                      <a:miter lim="400000"/>
                    </a:lnL>
                    <a:lnR w="12700">
                      <a:miter lim="400000"/>
                    </a:lnR>
                    <a:lnT w="12700">
                      <a:solidFill>
                        <a:srgbClr val="5E5E5E"/>
                      </a:solidFill>
                      <a:miter lim="400000"/>
                    </a:lnT>
                    <a:lnB w="12700">
                      <a:solidFill>
                        <a:srgbClr val="5E5E5E"/>
                      </a:solidFill>
                      <a:miter lim="400000"/>
                    </a:lnB>
                  </a:tcPr>
                </a:tc>
                <a:extLst>
                  <a:ext uri="{0D108BD9-81ED-4DB2-BD59-A6C34878D82A}">
                    <a16:rowId xmlns:a16="http://schemas.microsoft.com/office/drawing/2014/main" val="10003"/>
                  </a:ext>
                </a:extLst>
              </a:tr>
              <a:tr h="643169">
                <a:tc vMerge="1">
                  <a:txBody>
                    <a:bodyPr/>
                    <a:lstStyle/>
                    <a:p>
                      <a:endParaRPr lang="ko-KR"/>
                    </a:p>
                  </a:txBody>
                  <a:tcPr/>
                </a:tc>
                <a:tc>
                  <a:txBody>
                    <a:bodyPr/>
                    <a:lstStyle/>
                    <a:p>
                      <a:pPr defTabSz="914400">
                        <a:lnSpc>
                          <a:spcPct val="150000"/>
                        </a:lnSpc>
                        <a:defRPr sz="1800"/>
                      </a:pPr>
                      <a:r>
                        <a:rPr sz="1600">
                          <a:latin typeface="NanumSquareR"/>
                          <a:ea typeface="NanumSquareR"/>
                          <a:cs typeface="NanumSquareR"/>
                          <a:sym typeface="NanumSquareR"/>
                        </a:rPr>
                        <a:t>8/18(수) - 8/20(금)</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a:latin typeface="NanumSquareR"/>
                          <a:ea typeface="NanumSquareR"/>
                          <a:cs typeface="NanumSquareR"/>
                          <a:sym typeface="NanumSquareR"/>
                        </a:rPr>
                        <a:t>데이터 시각화 및 분석</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a:latin typeface="NanumSquareR"/>
                          <a:ea typeface="NanumSquareR"/>
                          <a:cs typeface="NanumSquareR"/>
                          <a:sym typeface="NanumSquareR"/>
                        </a:rPr>
                        <a:t>Matplotlib, Seaborn, FOLIUM</a:t>
                      </a:r>
                    </a:p>
                  </a:txBody>
                  <a:tcPr marL="0" marR="0" marT="0" marB="0" anchor="ctr" horzOverflow="overflow">
                    <a:lnL w="12700">
                      <a:solidFill>
                        <a:srgbClr val="5E5E5E"/>
                      </a:solidFill>
                      <a:miter lim="400000"/>
                    </a:lnL>
                    <a:lnR w="12700">
                      <a:miter lim="400000"/>
                    </a:lnR>
                    <a:lnT w="12700">
                      <a:solidFill>
                        <a:srgbClr val="5E5E5E"/>
                      </a:solidFill>
                      <a:miter lim="400000"/>
                    </a:lnT>
                    <a:lnB w="12700">
                      <a:solidFill>
                        <a:srgbClr val="5E5E5E"/>
                      </a:solidFill>
                      <a:miter lim="400000"/>
                    </a:lnB>
                  </a:tcPr>
                </a:tc>
                <a:extLst>
                  <a:ext uri="{0D108BD9-81ED-4DB2-BD59-A6C34878D82A}">
                    <a16:rowId xmlns:a16="http://schemas.microsoft.com/office/drawing/2014/main" val="10004"/>
                  </a:ext>
                </a:extLst>
              </a:tr>
              <a:tr h="622597">
                <a:tc>
                  <a:txBody>
                    <a:bodyPr/>
                    <a:lstStyle/>
                    <a:p>
                      <a:pPr defTabSz="914400">
                        <a:defRPr sz="1800"/>
                      </a:pPr>
                      <a:r>
                        <a:rPr sz="1600" spc="-16">
                          <a:latin typeface="NanumSquareR"/>
                          <a:ea typeface="NanumSquareR"/>
                          <a:cs typeface="NanumSquareR"/>
                          <a:sym typeface="NanumSquareR"/>
                        </a:rPr>
                        <a:t>프로젝트 준비</a:t>
                      </a:r>
                    </a:p>
                  </a:txBody>
                  <a:tcPr marL="0" marR="0" marT="0" marB="0" anchor="ctr" horzOverflow="overflow">
                    <a:lnL w="12700">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lnSpc>
                          <a:spcPct val="150000"/>
                        </a:lnSpc>
                        <a:defRPr sz="1800"/>
                      </a:pPr>
                      <a:r>
                        <a:rPr sz="1600">
                          <a:latin typeface="NanumSquareR"/>
                          <a:ea typeface="NanumSquareR"/>
                          <a:cs typeface="NanumSquareR"/>
                          <a:sym typeface="NanumSquareR"/>
                        </a:rPr>
                        <a:t>8/21(토) - 8/23(월)</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a:latin typeface="NanumSquareR"/>
                          <a:ea typeface="NanumSquareR"/>
                          <a:cs typeface="NanumSquareR"/>
                          <a:sym typeface="NanumSquareR"/>
                        </a:rPr>
                        <a:t>PPT 및 스크립트 준비</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a:latin typeface="NanumSquareR"/>
                          <a:ea typeface="NanumSquareR"/>
                          <a:cs typeface="NanumSquareR"/>
                          <a:sym typeface="NanumSquareR"/>
                        </a:rPr>
                        <a:t>PowerPoint</a:t>
                      </a:r>
                    </a:p>
                  </a:txBody>
                  <a:tcPr marL="0" marR="0" marT="0" marB="0" anchor="ctr" horzOverflow="overflow">
                    <a:lnL w="12700">
                      <a:solidFill>
                        <a:srgbClr val="5E5E5E"/>
                      </a:solidFill>
                      <a:miter lim="400000"/>
                    </a:lnL>
                    <a:lnR w="12700">
                      <a:miter lim="400000"/>
                    </a:lnR>
                    <a:lnT w="12700">
                      <a:solidFill>
                        <a:srgbClr val="5E5E5E"/>
                      </a:solidFill>
                      <a:miter lim="400000"/>
                    </a:lnT>
                    <a:lnB w="12700">
                      <a:solidFill>
                        <a:srgbClr val="5E5E5E"/>
                      </a:solidFill>
                      <a:miter lim="400000"/>
                    </a:lnB>
                  </a:tcPr>
                </a:tc>
                <a:extLst>
                  <a:ext uri="{0D108BD9-81ED-4DB2-BD59-A6C34878D82A}">
                    <a16:rowId xmlns:a16="http://schemas.microsoft.com/office/drawing/2014/main" val="10005"/>
                  </a:ext>
                </a:extLst>
              </a:tr>
              <a:tr h="618432">
                <a:tc>
                  <a:txBody>
                    <a:bodyPr/>
                    <a:lstStyle/>
                    <a:p>
                      <a:pPr defTabSz="914400">
                        <a:defRPr sz="1800"/>
                      </a:pPr>
                      <a:r>
                        <a:rPr sz="1600" spc="-16">
                          <a:latin typeface="NanumSquareR"/>
                          <a:ea typeface="NanumSquareR"/>
                          <a:cs typeface="NanumSquareR"/>
                          <a:sym typeface="NanumSquareR"/>
                        </a:rPr>
                        <a:t>프로젝트 발표</a:t>
                      </a:r>
                    </a:p>
                  </a:txBody>
                  <a:tcPr marL="0" marR="0" marT="0" marB="0" anchor="ctr" horzOverflow="overflow">
                    <a:lnL w="12700">
                      <a:miter lim="400000"/>
                    </a:lnL>
                    <a:lnR w="12700">
                      <a:solidFill>
                        <a:srgbClr val="5E5E5E"/>
                      </a:solidFill>
                      <a:miter lim="400000"/>
                    </a:lnR>
                    <a:lnT w="12700">
                      <a:solidFill>
                        <a:srgbClr val="5E5E5E"/>
                      </a:solidFill>
                      <a:miter lim="400000"/>
                    </a:lnT>
                    <a:lnB w="12700">
                      <a:miter lim="400000"/>
                    </a:lnB>
                  </a:tcPr>
                </a:tc>
                <a:tc>
                  <a:txBody>
                    <a:bodyPr/>
                    <a:lstStyle/>
                    <a:p>
                      <a:pPr defTabSz="914400">
                        <a:lnSpc>
                          <a:spcPct val="150000"/>
                        </a:lnSpc>
                        <a:defRPr sz="1800"/>
                      </a:pPr>
                      <a:r>
                        <a:rPr sz="1600">
                          <a:latin typeface="NanumSquareR"/>
                          <a:ea typeface="NanumSquareR"/>
                          <a:cs typeface="NanumSquareR"/>
                          <a:sym typeface="NanumSquareR"/>
                        </a:rPr>
                        <a:t>8/24(화)</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miter lim="400000"/>
                    </a:lnB>
                  </a:tcPr>
                </a:tc>
                <a:tc>
                  <a:txBody>
                    <a:bodyPr/>
                    <a:lstStyle/>
                    <a:p>
                      <a:pPr defTabSz="914400">
                        <a:defRPr sz="1800"/>
                      </a:pPr>
                      <a:r>
                        <a:rPr sz="1600" spc="-16">
                          <a:latin typeface="NanumSquareR"/>
                          <a:ea typeface="NanumSquareR"/>
                          <a:cs typeface="NanumSquareR"/>
                          <a:sym typeface="NanumSquareR"/>
                        </a:rPr>
                        <a:t>PPT 발표</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miter lim="400000"/>
                    </a:lnB>
                  </a:tcPr>
                </a:tc>
                <a:tc>
                  <a:txBody>
                    <a:bodyPr/>
                    <a:lstStyle/>
                    <a:p>
                      <a:pPr defTabSz="914400">
                        <a:defRPr sz="1800"/>
                      </a:pPr>
                      <a:r>
                        <a:rPr sz="1600" spc="-16">
                          <a:latin typeface="NanumSquareR"/>
                          <a:ea typeface="NanumSquareR"/>
                          <a:cs typeface="NanumSquareR"/>
                          <a:sym typeface="NanumSquareR"/>
                        </a:rPr>
                        <a:t>PowerPoint</a:t>
                      </a:r>
                    </a:p>
                  </a:txBody>
                  <a:tcPr marL="0" marR="0" marT="0" marB="0" anchor="ctr" horzOverflow="overflow">
                    <a:lnL w="12700">
                      <a:solidFill>
                        <a:srgbClr val="5E5E5E"/>
                      </a:solidFill>
                      <a:miter lim="400000"/>
                    </a:lnL>
                    <a:lnR w="12700">
                      <a:miter lim="400000"/>
                    </a:lnR>
                    <a:lnT w="12700">
                      <a:solidFill>
                        <a:srgbClr val="5E5E5E"/>
                      </a:solidFill>
                      <a:miter lim="400000"/>
                    </a:lnT>
                    <a:lnB w="12700">
                      <a:miter lim="400000"/>
                    </a:lnB>
                  </a:tcPr>
                </a:tc>
                <a:extLst>
                  <a:ext uri="{0D108BD9-81ED-4DB2-BD59-A6C34878D82A}">
                    <a16:rowId xmlns:a16="http://schemas.microsoft.com/office/drawing/2014/main" val="10006"/>
                  </a:ext>
                </a:extLst>
              </a:tr>
            </a:tbl>
          </a:graphicData>
        </a:graphic>
      </p:graphicFrame>
      <p:sp>
        <p:nvSpPr>
          <p:cNvPr id="241" name="03-1 work-flow"/>
          <p:cNvSpPr txBox="1"/>
          <p:nvPr/>
        </p:nvSpPr>
        <p:spPr>
          <a:xfrm>
            <a:off x="6170135" y="898062"/>
            <a:ext cx="1497239"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03-1 work-flow</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46"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47"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248"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249"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graphicFrame>
        <p:nvGraphicFramePr>
          <p:cNvPr id="250" name="표"/>
          <p:cNvGraphicFramePr/>
          <p:nvPr>
            <p:extLst>
              <p:ext uri="{D42A27DB-BD31-4B8C-83A1-F6EECF244321}">
                <p14:modId xmlns:p14="http://schemas.microsoft.com/office/powerpoint/2010/main" val="35051758"/>
              </p:ext>
            </p:extLst>
          </p:nvPr>
        </p:nvGraphicFramePr>
        <p:xfrm>
          <a:off x="450559" y="1513569"/>
          <a:ext cx="12103678" cy="7908267"/>
        </p:xfrm>
        <a:graphic>
          <a:graphicData uri="http://schemas.openxmlformats.org/drawingml/2006/table">
            <a:tbl>
              <a:tblPr>
                <a:tableStyleId>{4C3C2611-4C71-4FC5-86AE-919BDF0F9419}</a:tableStyleId>
              </a:tblPr>
              <a:tblGrid>
                <a:gridCol w="2231246">
                  <a:extLst>
                    <a:ext uri="{9D8B030D-6E8A-4147-A177-3AD203B41FA5}">
                      <a16:colId xmlns:a16="http://schemas.microsoft.com/office/drawing/2014/main" val="20000"/>
                    </a:ext>
                  </a:extLst>
                </a:gridCol>
                <a:gridCol w="3102321">
                  <a:extLst>
                    <a:ext uri="{9D8B030D-6E8A-4147-A177-3AD203B41FA5}">
                      <a16:colId xmlns:a16="http://schemas.microsoft.com/office/drawing/2014/main" val="20001"/>
                    </a:ext>
                  </a:extLst>
                </a:gridCol>
                <a:gridCol w="1336690">
                  <a:extLst>
                    <a:ext uri="{9D8B030D-6E8A-4147-A177-3AD203B41FA5}">
                      <a16:colId xmlns:a16="http://schemas.microsoft.com/office/drawing/2014/main" val="20002"/>
                    </a:ext>
                  </a:extLst>
                </a:gridCol>
                <a:gridCol w="5433421">
                  <a:extLst>
                    <a:ext uri="{9D8B030D-6E8A-4147-A177-3AD203B41FA5}">
                      <a16:colId xmlns:a16="http://schemas.microsoft.com/office/drawing/2014/main" val="20003"/>
                    </a:ext>
                  </a:extLst>
                </a:gridCol>
              </a:tblGrid>
              <a:tr h="403766">
                <a:tc>
                  <a:txBody>
                    <a:bodyPr/>
                    <a:lstStyle/>
                    <a:p>
                      <a:pPr defTabSz="914400">
                        <a:defRPr sz="1800"/>
                      </a:pPr>
                      <a:r>
                        <a:rPr sz="1600" b="1" spc="-48">
                          <a:latin typeface="NanumSquareB"/>
                          <a:ea typeface="NanumSquareB"/>
                          <a:cs typeface="NanumSquareB"/>
                          <a:sym typeface="NanumSquareB"/>
                        </a:rPr>
                        <a:t>출처</a:t>
                      </a:r>
                    </a:p>
                  </a:txBody>
                  <a:tcPr marL="0" marR="0" marT="0" marB="0" anchor="ctr"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sz="1600" b="1" spc="-48">
                          <a:latin typeface="NanumSquareB"/>
                          <a:ea typeface="NanumSquareB"/>
                          <a:cs typeface="NanumSquareB"/>
                          <a:sym typeface="NanumSquareB"/>
                        </a:rPr>
                        <a:t>데이터 이름</a:t>
                      </a:r>
                    </a:p>
                  </a:txBody>
                  <a:tcPr marL="0" marR="0" marT="0" marB="0" anchor="ctr"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sz="1600" b="1" spc="-48">
                          <a:latin typeface="NanumSquareB"/>
                          <a:ea typeface="NanumSquareB"/>
                          <a:cs typeface="NanumSquareB"/>
                          <a:sym typeface="NanumSquareB"/>
                        </a:rPr>
                        <a:t>제공 형태</a:t>
                      </a:r>
                    </a:p>
                  </a:txBody>
                  <a:tcPr marL="0" marR="0" marT="0" marB="0" anchor="ctr"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sz="1600" b="1" spc="-48">
                          <a:latin typeface="NanumSquareB"/>
                          <a:ea typeface="NanumSquareB"/>
                          <a:cs typeface="NanumSquareB"/>
                          <a:sym typeface="NanumSquareB"/>
                        </a:rPr>
                        <a:t>요약</a:t>
                      </a:r>
                    </a:p>
                  </a:txBody>
                  <a:tcPr marL="0" marR="0" marT="0" marB="0" anchor="ctr" horzOverflow="overflow">
                    <a:lnL w="12700">
                      <a:miter lim="400000"/>
                    </a:lnL>
                    <a:lnR w="12700">
                      <a:miter lim="400000"/>
                    </a:lnR>
                    <a:lnT w="12700">
                      <a:miter lim="400000"/>
                    </a:lnT>
                    <a:lnB w="12700">
                      <a:miter lim="400000"/>
                    </a:lnB>
                    <a:solidFill>
                      <a:srgbClr val="FCB7B6"/>
                    </a:solidFill>
                  </a:tcPr>
                </a:tc>
                <a:extLst>
                  <a:ext uri="{0D108BD9-81ED-4DB2-BD59-A6C34878D82A}">
                    <a16:rowId xmlns:a16="http://schemas.microsoft.com/office/drawing/2014/main" val="10000"/>
                  </a:ext>
                </a:extLst>
              </a:tr>
              <a:tr h="568398">
                <a:tc rowSpan="2">
                  <a:txBody>
                    <a:bodyPr/>
                    <a:lstStyle/>
                    <a:p>
                      <a:pPr defTabSz="914400">
                        <a:defRPr sz="1800"/>
                      </a:pPr>
                      <a:r>
                        <a:rPr sz="1600">
                          <a:latin typeface="NanumSquareR"/>
                          <a:ea typeface="NanumSquareR"/>
                          <a:cs typeface="NanumSquareR"/>
                          <a:sym typeface="NanumSquareR"/>
                        </a:rPr>
                        <a:t>통계청</a:t>
                      </a:r>
                    </a:p>
                  </a:txBody>
                  <a:tcPr marL="0" marR="0" marT="0" marB="0" anchor="ctr" horzOverflow="overflow">
                    <a:lnL w="12700">
                      <a:miter lim="400000"/>
                    </a:lnL>
                    <a:lnT w="12700">
                      <a:miter lim="400000"/>
                    </a:lnT>
                  </a:tcPr>
                </a:tc>
                <a:tc>
                  <a:txBody>
                    <a:bodyPr/>
                    <a:lstStyle/>
                    <a:p>
                      <a:pPr defTabSz="914400">
                        <a:defRPr sz="1800"/>
                      </a:pPr>
                      <a:r>
                        <a:rPr sz="1600">
                          <a:latin typeface="NanumSquareR"/>
                          <a:ea typeface="NanumSquareR"/>
                          <a:cs typeface="NanumSquareR"/>
                          <a:sym typeface="NanumSquareR"/>
                        </a:rPr>
                        <a:t>연령별 지역별 인구수</a:t>
                      </a:r>
                    </a:p>
                  </a:txBody>
                  <a:tcPr marL="0" marR="0" marT="0" marB="0" anchor="ctr" horzOverflow="overflow">
                    <a:lnT w="12700">
                      <a:miter lim="400000"/>
                    </a:lnT>
                  </a:tcPr>
                </a:tc>
                <a:tc>
                  <a:txBody>
                    <a:bodyPr/>
                    <a:lstStyle/>
                    <a:p>
                      <a:pPr defTabSz="914400">
                        <a:defRPr sz="1800"/>
                      </a:pPr>
                      <a:r>
                        <a:rPr sz="1600">
                          <a:latin typeface="NanumSquareR"/>
                          <a:ea typeface="NanumSquareR"/>
                          <a:cs typeface="NanumSquareR"/>
                          <a:sym typeface="NanumSquareR"/>
                        </a:rPr>
                        <a:t>csv</a:t>
                      </a:r>
                    </a:p>
                  </a:txBody>
                  <a:tcPr marL="0" marR="0" marT="0" marB="0" anchor="ctr" horzOverflow="overflow">
                    <a:lnT w="12700">
                      <a:miter lim="400000"/>
                    </a:lnT>
                  </a:tcPr>
                </a:tc>
                <a:tc>
                  <a:txBody>
                    <a:bodyPr/>
                    <a:lstStyle/>
                    <a:p>
                      <a:pPr defTabSz="914400">
                        <a:defRPr sz="1800"/>
                      </a:pPr>
                      <a:r>
                        <a:rPr sz="1600">
                          <a:latin typeface="NanumSquareR"/>
                          <a:ea typeface="NanumSquareR"/>
                          <a:cs typeface="NanumSquareR"/>
                          <a:sym typeface="NanumSquareR"/>
                        </a:rPr>
                        <a:t>2019년 전국 연령별, 지역별 인구수 데이터(1838X5)</a:t>
                      </a:r>
                    </a:p>
                  </a:txBody>
                  <a:tcPr marL="0" marR="0" marT="0" marB="0" anchor="ctr" horzOverflow="overflow">
                    <a:lnR w="12700">
                      <a:miter lim="400000"/>
                    </a:lnR>
                    <a:lnT w="12700">
                      <a:miter lim="400000"/>
                    </a:lnT>
                  </a:tcPr>
                </a:tc>
                <a:extLst>
                  <a:ext uri="{0D108BD9-81ED-4DB2-BD59-A6C34878D82A}">
                    <a16:rowId xmlns:a16="http://schemas.microsoft.com/office/drawing/2014/main" val="10001"/>
                  </a:ext>
                </a:extLst>
              </a:tr>
              <a:tr h="588882">
                <a:tc vMerge="1">
                  <a:txBody>
                    <a:bodyPr/>
                    <a:lstStyle/>
                    <a:p>
                      <a:endParaRPr lang="ko-KR"/>
                    </a:p>
                  </a:txBody>
                  <a:tcPr/>
                </a:tc>
                <a:tc>
                  <a:txBody>
                    <a:bodyPr/>
                    <a:lstStyle/>
                    <a:p>
                      <a:pPr defTabSz="914400">
                        <a:defRPr sz="1800"/>
                      </a:pPr>
                      <a:r>
                        <a:rPr sz="1600">
                          <a:latin typeface="NanumSquareR"/>
                          <a:ea typeface="NanumSquareR"/>
                          <a:cs typeface="NanumSquareR"/>
                          <a:sym typeface="NanumSquareR"/>
                        </a:rPr>
                        <a:t>시도별 요양기관 현황</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csv</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2019년 전국 시도별, 종별 요양기관 현황 데이터 (20X17)</a:t>
                      </a:r>
                    </a:p>
                  </a:txBody>
                  <a:tcPr marL="0" marR="0" marT="0" marB="0" anchor="ctr" horzOverflow="overflow">
                    <a:lnR w="12700">
                      <a:miter lim="400000"/>
                    </a:lnR>
                  </a:tcPr>
                </a:tc>
                <a:extLst>
                  <a:ext uri="{0D108BD9-81ED-4DB2-BD59-A6C34878D82A}">
                    <a16:rowId xmlns:a16="http://schemas.microsoft.com/office/drawing/2014/main" val="10002"/>
                  </a:ext>
                </a:extLst>
              </a:tr>
              <a:tr h="588882">
                <a:tc rowSpan="5">
                  <a:txBody>
                    <a:bodyPr/>
                    <a:lstStyle/>
                    <a:p>
                      <a:pPr defTabSz="914400">
                        <a:defRPr sz="1800"/>
                      </a:pPr>
                      <a:r>
                        <a:rPr sz="1600">
                          <a:latin typeface="NanumSquareR"/>
                          <a:ea typeface="NanumSquareR"/>
                          <a:cs typeface="NanumSquareR"/>
                          <a:sym typeface="NanumSquareR"/>
                        </a:rPr>
                        <a:t>교통사고분석시스템</a:t>
                      </a:r>
                      <a:endParaRPr lang="en-US" sz="1600">
                        <a:latin typeface="NanumSquareR"/>
                        <a:ea typeface="NanumSquareR"/>
                        <a:cs typeface="NanumSquareR"/>
                        <a:sym typeface="NanumSquareR"/>
                      </a:endParaRPr>
                    </a:p>
                    <a:p>
                      <a:pPr defTabSz="914400">
                        <a:defRPr sz="1800"/>
                      </a:pPr>
                      <a:r>
                        <a:rPr lang="en-US" sz="1600">
                          <a:latin typeface="NanumSquareR"/>
                          <a:ea typeface="NanumSquareR"/>
                          <a:cs typeface="NanumSquareR"/>
                          <a:sym typeface="NanumSquareR"/>
                        </a:rPr>
                        <a:t>(TAAS)</a:t>
                      </a:r>
                      <a:endParaRPr sz="1600">
                        <a:latin typeface="NanumSquareR"/>
                        <a:ea typeface="NanumSquareR"/>
                        <a:cs typeface="NanumSquareR"/>
                        <a:sym typeface="NanumSquareR"/>
                      </a:endParaRPr>
                    </a:p>
                  </a:txBody>
                  <a:tcPr marL="0" marR="0" marT="0" marB="0" anchor="ctr" horzOverflow="overflow">
                    <a:lnL w="12700">
                      <a:miter lim="400000"/>
                    </a:lnL>
                  </a:tcPr>
                </a:tc>
                <a:tc>
                  <a:txBody>
                    <a:bodyPr/>
                    <a:lstStyle/>
                    <a:p>
                      <a:pPr defTabSz="914400">
                        <a:defRPr sz="1800"/>
                      </a:pPr>
                      <a:r>
                        <a:rPr sz="1600">
                          <a:latin typeface="NanumSquareR"/>
                          <a:ea typeface="NanumSquareR"/>
                          <a:cs typeface="NanumSquareR"/>
                          <a:sym typeface="NanumSquareR"/>
                        </a:rPr>
                        <a:t>전국 연령층별 교통사고 사상자</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xls</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연령층별 사상자수 대비 사망자 비율(21X3)</a:t>
                      </a:r>
                    </a:p>
                  </a:txBody>
                  <a:tcPr marL="0" marR="0" marT="0" marB="0" anchor="ctr" horzOverflow="overflow">
                    <a:lnR w="12700">
                      <a:miter lim="400000"/>
                    </a:lnR>
                  </a:tcPr>
                </a:tc>
                <a:extLst>
                  <a:ext uri="{0D108BD9-81ED-4DB2-BD59-A6C34878D82A}">
                    <a16:rowId xmlns:a16="http://schemas.microsoft.com/office/drawing/2014/main" val="10003"/>
                  </a:ext>
                </a:extLst>
              </a:tr>
              <a:tr h="588882">
                <a:tc vMerge="1">
                  <a:txBody>
                    <a:bodyPr/>
                    <a:lstStyle/>
                    <a:p>
                      <a:endParaRPr lang="ko-KR"/>
                    </a:p>
                  </a:txBody>
                  <a:tcPr/>
                </a:tc>
                <a:tc>
                  <a:txBody>
                    <a:bodyPr/>
                    <a:lstStyle/>
                    <a:p>
                      <a:pPr defTabSz="914400">
                        <a:defRPr sz="1600">
                          <a:latin typeface="NanumSquareR"/>
                          <a:ea typeface="NanumSquareR"/>
                          <a:cs typeface="NanumSquareR"/>
                          <a:sym typeface="NanumSquareR"/>
                        </a:defRPr>
                      </a:pPr>
                      <a:r>
                        <a:t>차대사람 전국 노인 교통사고</a:t>
                      </a:r>
                    </a:p>
                    <a:p>
                      <a:pPr defTabSz="914400">
                        <a:defRPr sz="1600">
                          <a:latin typeface="NanumSquareR"/>
                          <a:ea typeface="NanumSquareR"/>
                          <a:cs typeface="NanumSquareR"/>
                          <a:sym typeface="NanumSquareR"/>
                        </a:defRPr>
                      </a:pPr>
                      <a:r>
                        <a:t>사망자 현황</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xls</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차대사람 전국 노인 교통사망 사고유형 사망자수 (39X9)</a:t>
                      </a:r>
                    </a:p>
                  </a:txBody>
                  <a:tcPr marL="0" marR="0" marT="0" marB="0" anchor="ctr" horzOverflow="overflow">
                    <a:lnR w="12700">
                      <a:miter lim="400000"/>
                    </a:lnR>
                  </a:tcPr>
                </a:tc>
                <a:extLst>
                  <a:ext uri="{0D108BD9-81ED-4DB2-BD59-A6C34878D82A}">
                    <a16:rowId xmlns:a16="http://schemas.microsoft.com/office/drawing/2014/main" val="10004"/>
                  </a:ext>
                </a:extLst>
              </a:tr>
              <a:tr h="568398">
                <a:tc vMerge="1">
                  <a:txBody>
                    <a:bodyPr/>
                    <a:lstStyle/>
                    <a:p>
                      <a:endParaRPr lang="ko-KR"/>
                    </a:p>
                  </a:txBody>
                  <a:tcPr/>
                </a:tc>
                <a:tc>
                  <a:txBody>
                    <a:bodyPr/>
                    <a:lstStyle/>
                    <a:p>
                      <a:pPr defTabSz="914400">
                        <a:defRPr sz="1800"/>
                      </a:pPr>
                      <a:r>
                        <a:rPr sz="1600">
                          <a:latin typeface="NanumSquareR"/>
                          <a:ea typeface="NanumSquareR"/>
                          <a:cs typeface="NanumSquareR"/>
                          <a:sym typeface="NanumSquareR"/>
                        </a:rPr>
                        <a:t>요일별 노인교통사고</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xls</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2019년 전국 요일별 노인 교통사고 데이터 (56X10)</a:t>
                      </a:r>
                    </a:p>
                  </a:txBody>
                  <a:tcPr marL="0" marR="0" marT="0" marB="0" anchor="ctr" horzOverflow="overflow">
                    <a:lnR w="12700">
                      <a:miter lim="400000"/>
                    </a:lnR>
                  </a:tcPr>
                </a:tc>
                <a:extLst>
                  <a:ext uri="{0D108BD9-81ED-4DB2-BD59-A6C34878D82A}">
                    <a16:rowId xmlns:a16="http://schemas.microsoft.com/office/drawing/2014/main" val="10005"/>
                  </a:ext>
                </a:extLst>
              </a:tr>
              <a:tr h="568398">
                <a:tc vMerge="1">
                  <a:txBody>
                    <a:bodyPr/>
                    <a:lstStyle/>
                    <a:p>
                      <a:endParaRPr lang="ko-KR"/>
                    </a:p>
                  </a:txBody>
                  <a:tcPr/>
                </a:tc>
                <a:tc>
                  <a:txBody>
                    <a:bodyPr/>
                    <a:lstStyle/>
                    <a:p>
                      <a:pPr defTabSz="914400">
                        <a:defRPr sz="1800"/>
                      </a:pPr>
                      <a:r>
                        <a:rPr sz="1600">
                          <a:latin typeface="NanumSquareR"/>
                          <a:ea typeface="NanumSquareR"/>
                          <a:cs typeface="NanumSquareR"/>
                          <a:sym typeface="NanumSquareR"/>
                        </a:rPr>
                        <a:t>월별 노인교통사고</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xls</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2019년 전국 월별 노인 교통사고 데이터 (56X15)</a:t>
                      </a:r>
                    </a:p>
                  </a:txBody>
                  <a:tcPr marL="0" marR="0" marT="0" marB="0" anchor="ctr" horzOverflow="overflow">
                    <a:lnR w="12700">
                      <a:miter lim="400000"/>
                    </a:lnR>
                  </a:tcPr>
                </a:tc>
                <a:extLst>
                  <a:ext uri="{0D108BD9-81ED-4DB2-BD59-A6C34878D82A}">
                    <a16:rowId xmlns:a16="http://schemas.microsoft.com/office/drawing/2014/main" val="10006"/>
                  </a:ext>
                </a:extLst>
              </a:tr>
              <a:tr h="582423">
                <a:tc vMerge="1">
                  <a:txBody>
                    <a:bodyPr/>
                    <a:lstStyle/>
                    <a:p>
                      <a:endParaRPr lang="ko-KR"/>
                    </a:p>
                  </a:txBody>
                  <a:tcPr/>
                </a:tc>
                <a:tc>
                  <a:txBody>
                    <a:bodyPr/>
                    <a:lstStyle/>
                    <a:p>
                      <a:pPr defTabSz="914400">
                        <a:defRPr sz="1800"/>
                      </a:pPr>
                      <a:r>
                        <a:rPr sz="1600">
                          <a:latin typeface="NanumSquareR"/>
                          <a:ea typeface="NanumSquareR"/>
                          <a:cs typeface="NanumSquareR"/>
                          <a:sym typeface="NanumSquareR"/>
                        </a:rPr>
                        <a:t>시간대별 노인교통사고</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xls</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2019년 전국 시간대별 노인 교통사고 데이터 (56X15)</a:t>
                      </a:r>
                    </a:p>
                  </a:txBody>
                  <a:tcPr marL="0" marR="0" marT="0" marB="0" anchor="ctr" horzOverflow="overflow">
                    <a:lnR w="12700">
                      <a:miter lim="400000"/>
                    </a:lnR>
                  </a:tcPr>
                </a:tc>
                <a:extLst>
                  <a:ext uri="{0D108BD9-81ED-4DB2-BD59-A6C34878D82A}">
                    <a16:rowId xmlns:a16="http://schemas.microsoft.com/office/drawing/2014/main" val="10007"/>
                  </a:ext>
                </a:extLst>
              </a:tr>
              <a:tr h="582423">
                <a:tc>
                  <a:txBody>
                    <a:bodyPr/>
                    <a:lstStyle/>
                    <a:p>
                      <a:pPr defTabSz="914400">
                        <a:defRPr sz="1800"/>
                      </a:pPr>
                      <a:r>
                        <a:rPr sz="1600">
                          <a:latin typeface="NanumSquareR"/>
                          <a:ea typeface="NanumSquareR"/>
                          <a:cs typeface="NanumSquareR"/>
                          <a:sym typeface="NanumSquareR"/>
                        </a:rPr>
                        <a:t>충청남도 통합 복지</a:t>
                      </a:r>
                    </a:p>
                  </a:txBody>
                  <a:tcPr marL="0" marR="0" marT="0" marB="0" anchor="ctr" horzOverflow="overflow">
                    <a:lnL w="12700">
                      <a:miter lim="400000"/>
                    </a:lnL>
                  </a:tcPr>
                </a:tc>
                <a:tc>
                  <a:txBody>
                    <a:bodyPr/>
                    <a:lstStyle/>
                    <a:p>
                      <a:pPr defTabSz="914400">
                        <a:defRPr sz="1800"/>
                      </a:pPr>
                      <a:r>
                        <a:rPr sz="1600">
                          <a:latin typeface="NanumSquareR"/>
                          <a:ea typeface="NanumSquareR"/>
                          <a:cs typeface="NanumSquareR"/>
                          <a:sym typeface="NanumSquareR"/>
                        </a:rPr>
                        <a:t>충남응급의료기관</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크롤링</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충남 의료기관 현황(16x5)</a:t>
                      </a:r>
                    </a:p>
                  </a:txBody>
                  <a:tcPr marL="0" marR="0" marT="0" marB="0" anchor="ctr" horzOverflow="overflow">
                    <a:lnR w="12700">
                      <a:miter lim="400000"/>
                    </a:lnR>
                  </a:tcPr>
                </a:tc>
                <a:extLst>
                  <a:ext uri="{0D108BD9-81ED-4DB2-BD59-A6C34878D82A}">
                    <a16:rowId xmlns:a16="http://schemas.microsoft.com/office/drawing/2014/main" val="10008"/>
                  </a:ext>
                </a:extLst>
              </a:tr>
              <a:tr h="582423">
                <a:tc rowSpan="3">
                  <a:txBody>
                    <a:bodyPr/>
                    <a:lstStyle/>
                    <a:p>
                      <a:pPr indent="457200" algn="l">
                        <a:defRPr>
                          <a:latin typeface="+mn-lt"/>
                          <a:ea typeface="+mn-ea"/>
                          <a:cs typeface="+mn-cs"/>
                          <a:sym typeface="NanumSquare Regular"/>
                        </a:defRPr>
                      </a:pPr>
                      <a:r>
                        <a:rPr sz="1600">
                          <a:latin typeface="NanumSquareR"/>
                          <a:ea typeface="NanumSquareR"/>
                          <a:cs typeface="NanumSquareR"/>
                          <a:sym typeface="NanumSquareR"/>
                        </a:rPr>
                        <a:t>공공데이터 포털</a:t>
                      </a:r>
                    </a:p>
                  </a:txBody>
                  <a:tcPr marL="0" marR="0" marT="0" marB="0" anchor="ctr" horzOverflow="overflow">
                    <a:lnL w="12700">
                      <a:miter lim="400000"/>
                    </a:lnL>
                  </a:tcPr>
                </a:tc>
                <a:tc>
                  <a:txBody>
                    <a:bodyPr/>
                    <a:lstStyle/>
                    <a:p>
                      <a:pPr defTabSz="914400">
                        <a:defRPr sz="1800"/>
                      </a:pPr>
                      <a:r>
                        <a:rPr sz="1600">
                          <a:latin typeface="NanumSquareR"/>
                          <a:ea typeface="NanumSquareR"/>
                          <a:cs typeface="NanumSquareR"/>
                          <a:sym typeface="NanumSquareR"/>
                        </a:rPr>
                        <a:t>전라남도 응급의료기관</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csv</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전라남도 응급의료기관 현황 (39x13)</a:t>
                      </a:r>
                    </a:p>
                  </a:txBody>
                  <a:tcPr marL="0" marR="0" marT="0" marB="0" anchor="ctr" horzOverflow="overflow">
                    <a:lnR w="12700">
                      <a:miter lim="400000"/>
                    </a:lnR>
                  </a:tcPr>
                </a:tc>
                <a:extLst>
                  <a:ext uri="{0D108BD9-81ED-4DB2-BD59-A6C34878D82A}">
                    <a16:rowId xmlns:a16="http://schemas.microsoft.com/office/drawing/2014/main" val="10009"/>
                  </a:ext>
                </a:extLst>
              </a:tr>
              <a:tr h="582423">
                <a:tc vMerge="1">
                  <a:txBody>
                    <a:bodyPr/>
                    <a:lstStyle/>
                    <a:p>
                      <a:endParaRPr lang="ko-KR"/>
                    </a:p>
                  </a:txBody>
                  <a:tcPr/>
                </a:tc>
                <a:tc>
                  <a:txBody>
                    <a:bodyPr/>
                    <a:lstStyle/>
                    <a:p>
                      <a:pPr defTabSz="914400">
                        <a:defRPr sz="1800"/>
                      </a:pPr>
                      <a:r>
                        <a:rPr sz="1600">
                          <a:latin typeface="NanumSquareR"/>
                          <a:ea typeface="NanumSquareR"/>
                          <a:cs typeface="NanumSquareR"/>
                          <a:sym typeface="NanumSquareR"/>
                        </a:rPr>
                        <a:t>제주특별자치도 응급의료기관</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csv</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제주특별자치도 응급의료기관 현황 (9x5)</a:t>
                      </a:r>
                    </a:p>
                  </a:txBody>
                  <a:tcPr marL="0" marR="0" marT="0" marB="0" anchor="ctr" horzOverflow="overflow">
                    <a:lnR w="12700">
                      <a:miter lim="400000"/>
                    </a:lnR>
                  </a:tcPr>
                </a:tc>
                <a:extLst>
                  <a:ext uri="{0D108BD9-81ED-4DB2-BD59-A6C34878D82A}">
                    <a16:rowId xmlns:a16="http://schemas.microsoft.com/office/drawing/2014/main" val="10010"/>
                  </a:ext>
                </a:extLst>
              </a:tr>
              <a:tr h="841893">
                <a:tc vMerge="1">
                  <a:txBody>
                    <a:bodyPr/>
                    <a:lstStyle/>
                    <a:p>
                      <a:endParaRPr lang="ko-KR"/>
                    </a:p>
                  </a:txBody>
                  <a:tcPr/>
                </a:tc>
                <a:tc>
                  <a:txBody>
                    <a:bodyPr/>
                    <a:lstStyle/>
                    <a:p>
                      <a:pPr defTabSz="914400">
                        <a:defRPr sz="1600">
                          <a:latin typeface="NanumSquareR"/>
                          <a:ea typeface="NanumSquareR"/>
                          <a:cs typeface="NanumSquareR"/>
                          <a:sym typeface="NanumSquareR"/>
                        </a:defRPr>
                      </a:pPr>
                      <a:r>
                        <a:t>도로교통공단 보행 노인 </a:t>
                      </a:r>
                    </a:p>
                    <a:p>
                      <a:pPr defTabSz="914400">
                        <a:defRPr sz="1600">
                          <a:latin typeface="NanumSquareR"/>
                          <a:ea typeface="NanumSquareR"/>
                          <a:cs typeface="NanumSquareR"/>
                          <a:sym typeface="NanumSquareR"/>
                        </a:defRPr>
                      </a:pPr>
                      <a:r>
                        <a:t>사고다발 지역 정보 서비스 </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API</a:t>
                      </a:r>
                    </a:p>
                  </a:txBody>
                  <a:tcPr marL="0" marR="0" marT="0" marB="0" anchor="ctr" horzOverflow="overflow"/>
                </a:tc>
                <a:tc>
                  <a:txBody>
                    <a:bodyPr/>
                    <a:lstStyle/>
                    <a:p>
                      <a:pPr defTabSz="914400">
                        <a:defRPr sz="1600">
                          <a:latin typeface="NanumSquareR"/>
                          <a:ea typeface="NanumSquareR"/>
                          <a:cs typeface="NanumSquareR"/>
                          <a:sym typeface="NanumSquareR"/>
                        </a:defRPr>
                      </a:pPr>
                      <a:r>
                        <a:t>충남교통사고다발지역 (20x1)</a:t>
                      </a:r>
                    </a:p>
                    <a:p>
                      <a:pPr defTabSz="914400">
                        <a:defRPr sz="1600">
                          <a:latin typeface="NanumSquareR"/>
                          <a:ea typeface="NanumSquareR"/>
                          <a:cs typeface="NanumSquareR"/>
                          <a:sym typeface="NanumSquareR"/>
                        </a:defRPr>
                      </a:pPr>
                      <a:r>
                        <a:t>전남교통사고다발지역 (23x1)</a:t>
                      </a:r>
                    </a:p>
                    <a:p>
                      <a:pPr defTabSz="914400">
                        <a:defRPr sz="1600">
                          <a:latin typeface="NanumSquareR"/>
                          <a:ea typeface="NanumSquareR"/>
                          <a:cs typeface="NanumSquareR"/>
                          <a:sym typeface="NanumSquareR"/>
                        </a:defRPr>
                      </a:pPr>
                      <a:r>
                        <a:t>제주교통사고다발지역 (10x1)</a:t>
                      </a:r>
                    </a:p>
                  </a:txBody>
                  <a:tcPr marL="0" marR="0" marT="0" marB="0" anchor="ctr" horzOverflow="overflow">
                    <a:lnR w="12700">
                      <a:miter lim="400000"/>
                    </a:lnR>
                  </a:tcPr>
                </a:tc>
                <a:extLst>
                  <a:ext uri="{0D108BD9-81ED-4DB2-BD59-A6C34878D82A}">
                    <a16:rowId xmlns:a16="http://schemas.microsoft.com/office/drawing/2014/main" val="10011"/>
                  </a:ext>
                </a:extLst>
              </a:tr>
              <a:tr h="861076">
                <a:tc>
                  <a:txBody>
                    <a:bodyPr/>
                    <a:lstStyle/>
                    <a:p>
                      <a:pPr defTabSz="914400">
                        <a:defRPr sz="1800"/>
                      </a:pPr>
                      <a:r>
                        <a:rPr sz="1600">
                          <a:latin typeface="NanumSquareR"/>
                          <a:ea typeface="NanumSquareR"/>
                          <a:cs typeface="NanumSquareR"/>
                          <a:sym typeface="NanumSquareR"/>
                        </a:rPr>
                        <a:t>직접 데이터 수집</a:t>
                      </a:r>
                    </a:p>
                  </a:txBody>
                  <a:tcPr marL="0" marR="0" marT="0" marB="0" anchor="ctr" horzOverflow="overflow">
                    <a:lnL w="12700">
                      <a:miter lim="400000"/>
                    </a:lnL>
                  </a:tcPr>
                </a:tc>
                <a:tc>
                  <a:txBody>
                    <a:bodyPr/>
                    <a:lstStyle/>
                    <a:p>
                      <a:pPr defTabSz="914400">
                        <a:defRPr sz="1800"/>
                      </a:pPr>
                      <a:r>
                        <a:rPr sz="1600">
                          <a:latin typeface="NanumSquareR"/>
                          <a:ea typeface="NanumSquareR"/>
                          <a:cs typeface="NanumSquareR"/>
                          <a:sym typeface="NanumSquareR"/>
                        </a:rPr>
                        <a:t>병원과 사고다발 지역 거리</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csv</a:t>
                      </a:r>
                    </a:p>
                  </a:txBody>
                  <a:tcPr marL="0" marR="0" marT="0" marB="0" anchor="ctr" horzOverflow="overflow"/>
                </a:tc>
                <a:tc>
                  <a:txBody>
                    <a:bodyPr/>
                    <a:lstStyle/>
                    <a:p>
                      <a:pPr defTabSz="914400">
                        <a:defRPr sz="1600">
                          <a:latin typeface="NanumSquareR"/>
                          <a:ea typeface="NanumSquareR"/>
                          <a:cs typeface="NanumSquareR"/>
                          <a:sym typeface="NanumSquareR"/>
                        </a:defRPr>
                      </a:pPr>
                      <a:r>
                        <a:t>제주병원사망다발지역거리 (13x4)</a:t>
                      </a:r>
                    </a:p>
                    <a:p>
                      <a:pPr defTabSz="914400">
                        <a:defRPr sz="1600">
                          <a:latin typeface="NanumSquareR"/>
                          <a:ea typeface="NanumSquareR"/>
                          <a:cs typeface="NanumSquareR"/>
                          <a:sym typeface="NanumSquareR"/>
                        </a:defRPr>
                      </a:pPr>
                      <a:r>
                        <a:t>전남병원사망다발지역거리 (33x4)</a:t>
                      </a:r>
                    </a:p>
                    <a:p>
                      <a:pPr defTabSz="914400">
                        <a:defRPr sz="1600">
                          <a:latin typeface="NanumSquareR"/>
                          <a:ea typeface="NanumSquareR"/>
                          <a:cs typeface="NanumSquareR"/>
                          <a:sym typeface="NanumSquareR"/>
                        </a:defRPr>
                      </a:pPr>
                      <a:r>
                        <a:t>충남병원사망다발지역거리 (24x4)</a:t>
                      </a:r>
                    </a:p>
                  </a:txBody>
                  <a:tcPr marL="0" marR="0" marT="0" marB="0" anchor="ctr" horzOverflow="overflow">
                    <a:lnR w="12700">
                      <a:miter lim="400000"/>
                    </a:lnR>
                  </a:tcPr>
                </a:tc>
                <a:extLst>
                  <a:ext uri="{0D108BD9-81ED-4DB2-BD59-A6C34878D82A}">
                    <a16:rowId xmlns:a16="http://schemas.microsoft.com/office/drawing/2014/main" val="10012"/>
                  </a:ext>
                </a:extLst>
              </a:tr>
            </a:tbl>
          </a:graphicData>
        </a:graphic>
      </p:graphicFrame>
      <p:sp>
        <p:nvSpPr>
          <p:cNvPr id="251"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252"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253" name="03-2 데이터 명세"/>
          <p:cNvSpPr txBox="1"/>
          <p:nvPr/>
        </p:nvSpPr>
        <p:spPr>
          <a:xfrm>
            <a:off x="6173556" y="890948"/>
            <a:ext cx="1490397"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03-2 데이터 명세</a:t>
            </a:r>
          </a:p>
        </p:txBody>
      </p:sp>
      <p:sp>
        <p:nvSpPr>
          <p:cNvPr id="11" name="직사각형">
            <a:extLst>
              <a:ext uri="{FF2B5EF4-FFF2-40B4-BE49-F238E27FC236}">
                <a16:creationId xmlns:a16="http://schemas.microsoft.com/office/drawing/2014/main" id="{074C9F59-C4EC-436F-A96F-32CBB27BE813}"/>
              </a:ext>
            </a:extLst>
          </p:cNvPr>
          <p:cNvSpPr/>
          <p:nvPr/>
        </p:nvSpPr>
        <p:spPr>
          <a:xfrm rot="5400000">
            <a:off x="8913418" y="6711786"/>
            <a:ext cx="1900483" cy="3698980"/>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데이터 전처리"/>
          <p:cNvSpPr txBox="1"/>
          <p:nvPr/>
        </p:nvSpPr>
        <p:spPr>
          <a:xfrm>
            <a:off x="4632325" y="4473574"/>
            <a:ext cx="3740151" cy="806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r>
              <a:t>데이터 전처리</a:t>
            </a:r>
          </a:p>
        </p:txBody>
      </p:sp>
      <p:sp>
        <p:nvSpPr>
          <p:cNvPr id="258"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59"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62"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63"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264"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265"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26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267"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268"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269" name="0-1사상자수대비사망자비율(before).png" descr="0-1사상자수대비사망자비율(before).png"/>
          <p:cNvPicPr>
            <a:picLocks noChangeAspect="1"/>
          </p:cNvPicPr>
          <p:nvPr/>
        </p:nvPicPr>
        <p:blipFill>
          <a:blip r:embed="rId3"/>
          <a:stretch>
            <a:fillRect/>
          </a:stretch>
        </p:blipFill>
        <p:spPr>
          <a:xfrm>
            <a:off x="2357338" y="1642389"/>
            <a:ext cx="3187702" cy="4826002"/>
          </a:xfrm>
          <a:prstGeom prst="rect">
            <a:avLst/>
          </a:prstGeom>
          <a:ln w="12700">
            <a:miter lim="400000"/>
          </a:ln>
        </p:spPr>
      </p:pic>
      <p:grpSp>
        <p:nvGrpSpPr>
          <p:cNvPr id="272" name="그룹"/>
          <p:cNvGrpSpPr/>
          <p:nvPr/>
        </p:nvGrpSpPr>
        <p:grpSpPr>
          <a:xfrm>
            <a:off x="6535390" y="2152129"/>
            <a:ext cx="4480085" cy="3806521"/>
            <a:chOff x="0" y="0"/>
            <a:chExt cx="4480084" cy="3806519"/>
          </a:xfrm>
        </p:grpSpPr>
        <p:pic>
          <p:nvPicPr>
            <p:cNvPr id="270" name="0-1사상자수대비사망자비율(after).png" descr="0-1사상자수대비사망자비율(after).png"/>
            <p:cNvPicPr>
              <a:picLocks noChangeAspect="1"/>
            </p:cNvPicPr>
            <p:nvPr/>
          </p:nvPicPr>
          <p:blipFill>
            <a:blip r:embed="rId4"/>
            <a:stretch>
              <a:fillRect/>
            </a:stretch>
          </p:blipFill>
          <p:spPr>
            <a:xfrm>
              <a:off x="-1" y="-1"/>
              <a:ext cx="4480086" cy="3798106"/>
            </a:xfrm>
            <a:prstGeom prst="rect">
              <a:avLst/>
            </a:prstGeom>
            <a:ln w="12700" cap="flat">
              <a:noFill/>
              <a:miter lim="400000"/>
            </a:ln>
            <a:effectLst/>
          </p:spPr>
        </p:pic>
        <p:sp>
          <p:nvSpPr>
            <p:cNvPr id="271" name="직사각형"/>
            <p:cNvSpPr/>
            <p:nvPr/>
          </p:nvSpPr>
          <p:spPr>
            <a:xfrm>
              <a:off x="2414908" y="107542"/>
              <a:ext cx="2008100" cy="3698978"/>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grpSp>
      <p:graphicFrame>
        <p:nvGraphicFramePr>
          <p:cNvPr id="273" name="표"/>
          <p:cNvGraphicFramePr/>
          <p:nvPr/>
        </p:nvGraphicFramePr>
        <p:xfrm>
          <a:off x="2285630" y="6752594"/>
          <a:ext cx="8806773" cy="2585141"/>
        </p:xfrm>
        <a:graphic>
          <a:graphicData uri="http://schemas.openxmlformats.org/drawingml/2006/table">
            <a:tbl>
              <a:tblPr>
                <a:tableStyleId>{4C3C2611-4C71-4FC5-86AE-919BDF0F9419}</a:tableStyleId>
              </a:tblPr>
              <a:tblGrid>
                <a:gridCol w="3177483">
                  <a:extLst>
                    <a:ext uri="{9D8B030D-6E8A-4147-A177-3AD203B41FA5}">
                      <a16:colId xmlns:a16="http://schemas.microsoft.com/office/drawing/2014/main" val="20000"/>
                    </a:ext>
                  </a:extLst>
                </a:gridCol>
                <a:gridCol w="5629290">
                  <a:extLst>
                    <a:ext uri="{9D8B030D-6E8A-4147-A177-3AD203B41FA5}">
                      <a16:colId xmlns:a16="http://schemas.microsoft.com/office/drawing/2014/main" val="20001"/>
                    </a:ext>
                  </a:extLst>
                </a:gridCol>
              </a:tblGrid>
              <a:tr h="433388">
                <a:tc>
                  <a:txBody>
                    <a:bodyPr/>
                    <a:lstStyle/>
                    <a:p>
                      <a:pPr>
                        <a:defRPr sz="1800"/>
                      </a:pPr>
                      <a:r>
                        <a:rPr sz="1400">
                          <a:latin typeface="NanumSquareR"/>
                          <a:ea typeface="NanumSquareR"/>
                          <a:cs typeface="NanumSquareR"/>
                          <a:sym typeface="NanumSquareR"/>
                        </a:rPr>
                        <a:t>NaN값 제거</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age_data.dropna(inplace=True)</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0"/>
                  </a:ext>
                </a:extLst>
              </a:tr>
              <a:tr h="433388">
                <a:tc>
                  <a:txBody>
                    <a:bodyPr/>
                    <a:lstStyle/>
                    <a:p>
                      <a:pPr>
                        <a:defRPr sz="1800"/>
                      </a:pPr>
                      <a:r>
                        <a:rPr sz="1400">
                          <a:latin typeface="NanumSquareR"/>
                          <a:ea typeface="NanumSquareR"/>
                          <a:cs typeface="NanumSquareR"/>
                          <a:sym typeface="NanumSquareR"/>
                        </a:rPr>
                        <a:t>연령층 별로 인덱스 설정</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age_data.set_index(age_data['연령층별'],inplace=True)</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1"/>
                  </a:ext>
                </a:extLst>
              </a:tr>
              <a:tr h="433388">
                <a:tc>
                  <a:txBody>
                    <a:bodyPr/>
                    <a:lstStyle/>
                    <a:p>
                      <a:pPr>
                        <a:defRPr sz="1800"/>
                      </a:pPr>
                      <a:r>
                        <a:rPr sz="1400">
                          <a:latin typeface="NanumSquareR"/>
                          <a:ea typeface="NanumSquareR"/>
                          <a:cs typeface="NanumSquareR"/>
                          <a:sym typeface="NanumSquareR"/>
                        </a:rPr>
                        <a:t>사망자수만 추출</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die_data = age_data[0::2]</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2"/>
                  </a:ext>
                </a:extLst>
              </a:tr>
              <a:tr h="433388">
                <a:tc>
                  <a:txBody>
                    <a:bodyPr/>
                    <a:lstStyle/>
                    <a:p>
                      <a:pPr>
                        <a:defRPr sz="1800"/>
                      </a:pPr>
                      <a:r>
                        <a:rPr sz="1400">
                          <a:latin typeface="NanumSquareR"/>
                          <a:ea typeface="NanumSquareR"/>
                          <a:cs typeface="NanumSquareR"/>
                          <a:sym typeface="NanumSquareR"/>
                        </a:rPr>
                        <a:t>부상자수만 추출 </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nondie_data = age_data[1::2]</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3"/>
                  </a:ext>
                </a:extLst>
              </a:tr>
              <a:tr h="851589">
                <a:tc>
                  <a:txBody>
                    <a:bodyPr/>
                    <a:lstStyle/>
                    <a:p>
                      <a:pPr>
                        <a:defRPr sz="1800"/>
                      </a:pPr>
                      <a:r>
                        <a:rPr sz="1400">
                          <a:latin typeface="NanumSquareR"/>
                          <a:ea typeface="NanumSquareR"/>
                          <a:cs typeface="NanumSquareR"/>
                          <a:sym typeface="NanumSquareR"/>
                        </a:rPr>
                        <a:t>사상자 수 대비 사망자 비율 구하기</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nondie_per_die_result["사상자수대비 사망자 비율”] = (nondie_per_die_result[‘사망자수’] / nondie_per_die_result[“사망자수"] + nondie_per_die_result[“부상자수”] * 100).round(2)</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4"/>
                  </a:ext>
                </a:extLst>
              </a:tr>
            </a:tbl>
          </a:graphicData>
        </a:graphic>
      </p:graphicFrame>
      <p:sp>
        <p:nvSpPr>
          <p:cNvPr id="274" name="삼각형"/>
          <p:cNvSpPr/>
          <p:nvPr/>
        </p:nvSpPr>
        <p:spPr>
          <a:xfrm rot="13460346">
            <a:off x="5854334" y="4119078"/>
            <a:ext cx="286881" cy="2868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275" name="&lt;전국 연령층별 교통사고 사상자 수&gt;"/>
          <p:cNvSpPr txBox="1"/>
          <p:nvPr/>
        </p:nvSpPr>
        <p:spPr>
          <a:xfrm>
            <a:off x="2664704" y="1329831"/>
            <a:ext cx="2580895" cy="274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00">
                <a:solidFill>
                  <a:srgbClr val="232333"/>
                </a:solidFill>
                <a:latin typeface="+mn-lt"/>
                <a:ea typeface="+mn-ea"/>
                <a:cs typeface="+mn-cs"/>
                <a:sym typeface="NanumSquare Regular"/>
              </a:defRPr>
            </a:lvl1pPr>
          </a:lstStyle>
          <a:p>
            <a:r>
              <a:t>&lt;전국 연령층별 교통사고 사상자 수&gt;</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NanumSquare Regular"/>
        <a:ea typeface="NanumSquare Regular"/>
        <a:cs typeface="NanumSquare Regular"/>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テーマ">
  <a:themeElements>
    <a:clrScheme name="Coral_2019">
      <a:dk1>
        <a:sysClr val="windowText" lastClr="000000"/>
      </a:dk1>
      <a:lt1>
        <a:sysClr val="window" lastClr="FFFFFF"/>
      </a:lt1>
      <a:dk2>
        <a:srgbClr val="D0CECE"/>
      </a:dk2>
      <a:lt2>
        <a:srgbClr val="FFFFFF"/>
      </a:lt2>
      <a:accent1>
        <a:srgbClr val="F86F6C"/>
      </a:accent1>
      <a:accent2>
        <a:srgbClr val="E9D3C6"/>
      </a:accent2>
      <a:accent3>
        <a:srgbClr val="EAA65F"/>
      </a:accent3>
      <a:accent4>
        <a:srgbClr val="BBAB94"/>
      </a:accent4>
      <a:accent5>
        <a:srgbClr val="BEDAE5"/>
      </a:accent5>
      <a:accent6>
        <a:srgbClr val="688084"/>
      </a:accent6>
      <a:hlink>
        <a:srgbClr val="44546A"/>
      </a:hlink>
      <a:folHlink>
        <a:srgbClr val="44546A"/>
      </a:folHlink>
    </a:clrScheme>
    <a:fontScheme name="free">
      <a:majorFont>
        <a:latin typeface="Arial"/>
        <a:ea typeface="나눔스퀘어라운드 Regular"/>
        <a:cs typeface=""/>
      </a:majorFont>
      <a:minorFont>
        <a:latin typeface="Arial"/>
        <a:ea typeface="나눔스퀘어라운드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NanumSquare Regular"/>
        <a:ea typeface="NanumSquare Regular"/>
        <a:cs typeface="NanumSquare Regular"/>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695</TotalTime>
  <Words>4077</Words>
  <Application>Microsoft Macintosh PowerPoint</Application>
  <PresentationFormat>사용자 지정</PresentationFormat>
  <Paragraphs>611</Paragraphs>
  <Slides>34</Slides>
  <Notes>31</Notes>
  <HiddenSlides>0</HiddenSlides>
  <MMClips>0</MMClips>
  <ScaleCrop>false</ScaleCrop>
  <HeadingPairs>
    <vt:vector size="6" baseType="variant">
      <vt:variant>
        <vt:lpstr>사용한 글꼴</vt:lpstr>
      </vt:variant>
      <vt:variant>
        <vt:i4>16</vt:i4>
      </vt:variant>
      <vt:variant>
        <vt:lpstr>테마</vt:lpstr>
      </vt:variant>
      <vt:variant>
        <vt:i4>2</vt:i4>
      </vt:variant>
      <vt:variant>
        <vt:lpstr>슬라이드 제목</vt:lpstr>
      </vt:variant>
      <vt:variant>
        <vt:i4>34</vt:i4>
      </vt:variant>
    </vt:vector>
  </HeadingPairs>
  <TitlesOfParts>
    <vt:vector size="52" baseType="lpstr">
      <vt:lpstr>AppleSDGothicNeo-Bold</vt:lpstr>
      <vt:lpstr>Canela Bold</vt:lpstr>
      <vt:lpstr>맑은 고딕</vt:lpstr>
      <vt:lpstr>NanumGothic</vt:lpstr>
      <vt:lpstr>NanumGothic</vt:lpstr>
      <vt:lpstr>NanumSquare Bold</vt:lpstr>
      <vt:lpstr>NanumSquare Regular</vt:lpstr>
      <vt:lpstr>NanumSquareB</vt:lpstr>
      <vt:lpstr>NanumSquareEB</vt:lpstr>
      <vt:lpstr>NanumSquareR</vt:lpstr>
      <vt:lpstr>Arial</vt:lpstr>
      <vt:lpstr>Avenir Next Demi Bold</vt:lpstr>
      <vt:lpstr>Avenir Next Medium</vt:lpstr>
      <vt:lpstr>Avenir Next Regular</vt:lpstr>
      <vt:lpstr>Helvetica Neue</vt:lpstr>
      <vt:lpstr>Helvetica Neue Medium</vt:lpstr>
      <vt:lpstr>21_BasicWhite</vt:lpstr>
      <vt:lpstr>Office テーマ</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BGBB;kim, Mi-jeong</dc:creator>
  <cp:lastModifiedBy>김 민창</cp:lastModifiedBy>
  <cp:revision>145</cp:revision>
  <dcterms:modified xsi:type="dcterms:W3CDTF">2021-08-24T06:39:07Z</dcterms:modified>
</cp:coreProperties>
</file>